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2"/>
  </p:notesMasterIdLst>
  <p:sldIdLst>
    <p:sldId id="256" r:id="rId2"/>
    <p:sldId id="573" r:id="rId3"/>
    <p:sldId id="576" r:id="rId4"/>
    <p:sldId id="673" r:id="rId5"/>
    <p:sldId id="692" r:id="rId6"/>
    <p:sldId id="416" r:id="rId7"/>
    <p:sldId id="670" r:id="rId8"/>
    <p:sldId id="674" r:id="rId9"/>
    <p:sldId id="675" r:id="rId10"/>
    <p:sldId id="671" r:id="rId11"/>
    <p:sldId id="676" r:id="rId12"/>
    <p:sldId id="693" r:id="rId13"/>
    <p:sldId id="682" r:id="rId14"/>
    <p:sldId id="696" r:id="rId15"/>
    <p:sldId id="578" r:id="rId16"/>
    <p:sldId id="579" r:id="rId17"/>
    <p:sldId id="695" r:id="rId18"/>
    <p:sldId id="640" r:id="rId19"/>
    <p:sldId id="658" r:id="rId20"/>
    <p:sldId id="595" r:id="rId21"/>
    <p:sldId id="704" r:id="rId22"/>
    <p:sldId id="584" r:id="rId23"/>
    <p:sldId id="588" r:id="rId24"/>
    <p:sldId id="589" r:id="rId25"/>
    <p:sldId id="679" r:id="rId26"/>
    <p:sldId id="590" r:id="rId27"/>
    <p:sldId id="688" r:id="rId28"/>
    <p:sldId id="665" r:id="rId29"/>
    <p:sldId id="680" r:id="rId30"/>
    <p:sldId id="597" r:id="rId31"/>
    <p:sldId id="707" r:id="rId32"/>
    <p:sldId id="708" r:id="rId33"/>
    <p:sldId id="599" r:id="rId34"/>
    <p:sldId id="620" r:id="rId35"/>
    <p:sldId id="600" r:id="rId36"/>
    <p:sldId id="610" r:id="rId37"/>
    <p:sldId id="689" r:id="rId38"/>
    <p:sldId id="719" r:id="rId39"/>
    <p:sldId id="720" r:id="rId40"/>
    <p:sldId id="714" r:id="rId41"/>
    <p:sldId id="721" r:id="rId42"/>
    <p:sldId id="715" r:id="rId43"/>
    <p:sldId id="722" r:id="rId44"/>
    <p:sldId id="718" r:id="rId45"/>
    <p:sldId id="681" r:id="rId46"/>
    <p:sldId id="709" r:id="rId47"/>
    <p:sldId id="621" r:id="rId48"/>
    <p:sldId id="614" r:id="rId49"/>
    <p:sldId id="615" r:id="rId50"/>
    <p:sldId id="617" r:id="rId51"/>
    <p:sldId id="710" r:id="rId52"/>
    <p:sldId id="622" r:id="rId53"/>
    <p:sldId id="711" r:id="rId54"/>
    <p:sldId id="619" r:id="rId55"/>
    <p:sldId id="623" r:id="rId56"/>
    <p:sldId id="712" r:id="rId57"/>
    <p:sldId id="625" r:id="rId58"/>
    <p:sldId id="626" r:id="rId59"/>
    <p:sldId id="706" r:id="rId60"/>
    <p:sldId id="627" r:id="rId61"/>
    <p:sldId id="653" r:id="rId62"/>
    <p:sldId id="628" r:id="rId63"/>
    <p:sldId id="654" r:id="rId64"/>
    <p:sldId id="655" r:id="rId65"/>
    <p:sldId id="644" r:id="rId66"/>
    <p:sldId id="629" r:id="rId67"/>
    <p:sldId id="630" r:id="rId68"/>
    <p:sldId id="645" r:id="rId69"/>
    <p:sldId id="631" r:id="rId70"/>
    <p:sldId id="633" r:id="rId71"/>
    <p:sldId id="632" r:id="rId72"/>
    <p:sldId id="642" r:id="rId73"/>
    <p:sldId id="669" r:id="rId74"/>
    <p:sldId id="643" r:id="rId75"/>
    <p:sldId id="646" r:id="rId76"/>
    <p:sldId id="649" r:id="rId77"/>
    <p:sldId id="656" r:id="rId78"/>
    <p:sldId id="657" r:id="rId79"/>
    <p:sldId id="647" r:id="rId80"/>
    <p:sldId id="650" r:id="rId81"/>
    <p:sldId id="651" r:id="rId82"/>
    <p:sldId id="661" r:id="rId83"/>
    <p:sldId id="652" r:id="rId84"/>
    <p:sldId id="703" r:id="rId85"/>
    <p:sldId id="713" r:id="rId86"/>
    <p:sldId id="701" r:id="rId87"/>
    <p:sldId id="702" r:id="rId88"/>
    <p:sldId id="705" r:id="rId89"/>
    <p:sldId id="664" r:id="rId90"/>
    <p:sldId id="572" r:id="rId9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B2"/>
    <a:srgbClr val="0101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289" autoAdjust="0"/>
    <p:restoredTop sz="78333" autoAdjust="0"/>
  </p:normalViewPr>
  <p:slideViewPr>
    <p:cSldViewPr>
      <p:cViewPr varScale="1">
        <p:scale>
          <a:sx n="88" d="100"/>
          <a:sy n="88" d="100"/>
        </p:scale>
        <p:origin x="1424" y="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7C40DB-C137-B149-84B2-35BA782A47D9}"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US"/>
        </a:p>
      </dgm:t>
    </dgm:pt>
    <dgm:pt modelId="{F11ACCD6-27D2-014E-B06B-095C80895F0F}">
      <dgm:prSet phldrT="[Text]" custT="1"/>
      <dgm:spPr/>
      <dgm:t>
        <a:bodyPr/>
        <a:lstStyle/>
        <a:p>
          <a:r>
            <a:rPr lang="en-US" sz="2000" b="1" dirty="0"/>
            <a:t>Algorithm Creation, Iteration and Evaluation</a:t>
          </a:r>
        </a:p>
      </dgm:t>
    </dgm:pt>
    <dgm:pt modelId="{98C146B7-B121-E44E-B2B7-99295CDC67F2}" type="parTrans" cxnId="{DB183A58-A86A-B445-B25B-649EE8BD094D}">
      <dgm:prSet/>
      <dgm:spPr/>
      <dgm:t>
        <a:bodyPr/>
        <a:lstStyle/>
        <a:p>
          <a:endParaRPr lang="en-US"/>
        </a:p>
      </dgm:t>
    </dgm:pt>
    <dgm:pt modelId="{6E431B7E-FDD3-B841-9908-23B046C69F8F}" type="sibTrans" cxnId="{DB183A58-A86A-B445-B25B-649EE8BD094D}">
      <dgm:prSet/>
      <dgm:spPr/>
      <dgm:t>
        <a:bodyPr/>
        <a:lstStyle/>
        <a:p>
          <a:endParaRPr lang="en-US"/>
        </a:p>
      </dgm:t>
    </dgm:pt>
    <dgm:pt modelId="{3C5CC23E-4F4C-6847-AD5C-87E8F402F20E}">
      <dgm:prSet phldrT="[Text]" custT="1"/>
      <dgm:spPr/>
      <dgm:t>
        <a:bodyPr/>
        <a:lstStyle/>
        <a:p>
          <a:r>
            <a:rPr lang="en-US" sz="1800" b="1" kern="1200" dirty="0">
              <a:latin typeface="Calibri"/>
              <a:ea typeface="+mn-ea"/>
              <a:cs typeface="+mn-cs"/>
            </a:rPr>
            <a:t>Identify algorithmic approaches</a:t>
          </a:r>
          <a:endParaRPr lang="en-US" sz="1800" b="1" kern="1200" dirty="0"/>
        </a:p>
      </dgm:t>
    </dgm:pt>
    <dgm:pt modelId="{9778DA80-1AE2-A84A-92D2-C8EA1308B54C}" type="parTrans" cxnId="{16D571F4-CE2E-F244-9240-B704FC4BF320}">
      <dgm:prSet/>
      <dgm:spPr/>
      <dgm:t>
        <a:bodyPr/>
        <a:lstStyle/>
        <a:p>
          <a:endParaRPr lang="en-US"/>
        </a:p>
      </dgm:t>
    </dgm:pt>
    <dgm:pt modelId="{2D2DA1ED-888E-FC47-88DD-7D77FFDCEBDD}" type="sibTrans" cxnId="{16D571F4-CE2E-F244-9240-B704FC4BF320}">
      <dgm:prSet/>
      <dgm:spPr/>
      <dgm:t>
        <a:bodyPr/>
        <a:lstStyle/>
        <a:p>
          <a:endParaRPr lang="en-US"/>
        </a:p>
      </dgm:t>
    </dgm:pt>
    <dgm:pt modelId="{67EF9AFF-E90C-324C-868B-838E1C5FBEB3}">
      <dgm:prSet phldrT="[Text]" custT="1"/>
      <dgm:spPr/>
      <dgm:t>
        <a:bodyPr/>
        <a:lstStyle/>
        <a:p>
          <a:r>
            <a:rPr lang="en-US" sz="2000" b="1" dirty="0"/>
            <a:t>Inputs of Algorithm</a:t>
          </a:r>
        </a:p>
      </dgm:t>
    </dgm:pt>
    <dgm:pt modelId="{E9813592-4A9F-4748-B130-48643478DD1B}" type="parTrans" cxnId="{174E78CB-607E-D84A-B649-24A3866A431E}">
      <dgm:prSet/>
      <dgm:spPr/>
      <dgm:t>
        <a:bodyPr/>
        <a:lstStyle/>
        <a:p>
          <a:endParaRPr lang="en-US"/>
        </a:p>
      </dgm:t>
    </dgm:pt>
    <dgm:pt modelId="{CEF3E24F-1854-3B46-87CB-4069D5A42434}" type="sibTrans" cxnId="{174E78CB-607E-D84A-B649-24A3866A431E}">
      <dgm:prSet/>
      <dgm:spPr/>
      <dgm:t>
        <a:bodyPr/>
        <a:lstStyle/>
        <a:p>
          <a:endParaRPr lang="en-US"/>
        </a:p>
      </dgm:t>
    </dgm:pt>
    <dgm:pt modelId="{1F75E016-D121-C34B-B64F-25B8658A6713}">
      <dgm:prSet phldrT="[Text]" custT="1"/>
      <dgm:spPr/>
      <dgm:t>
        <a:bodyPr/>
        <a:lstStyle/>
        <a:p>
          <a:r>
            <a:rPr lang="en-US" sz="1800" b="1" dirty="0"/>
            <a:t>Historical data</a:t>
          </a:r>
          <a:endParaRPr lang="en-US" sz="2000" b="1" dirty="0"/>
        </a:p>
      </dgm:t>
    </dgm:pt>
    <dgm:pt modelId="{A895D71C-9A24-E145-A90D-229DDC3DE86F}" type="parTrans" cxnId="{D81637F5-9F82-B849-915F-D5DE0C56C81D}">
      <dgm:prSet/>
      <dgm:spPr/>
      <dgm:t>
        <a:bodyPr/>
        <a:lstStyle/>
        <a:p>
          <a:endParaRPr lang="en-US"/>
        </a:p>
      </dgm:t>
    </dgm:pt>
    <dgm:pt modelId="{808CAB58-FB6E-E84B-8F6C-44D19475F51F}" type="sibTrans" cxnId="{D81637F5-9F82-B849-915F-D5DE0C56C81D}">
      <dgm:prSet/>
      <dgm:spPr/>
      <dgm:t>
        <a:bodyPr/>
        <a:lstStyle/>
        <a:p>
          <a:endParaRPr lang="en-US"/>
        </a:p>
      </dgm:t>
    </dgm:pt>
    <dgm:pt modelId="{4D4963AE-D9E0-0D45-AD1C-444E701C4BFC}">
      <dgm:prSet phldrT="[Text]" custT="1"/>
      <dgm:spPr/>
      <dgm:t>
        <a:bodyPr/>
        <a:lstStyle/>
        <a:p>
          <a:r>
            <a:rPr lang="en-US" sz="1800" b="1" kern="1200" dirty="0"/>
            <a:t>Define features, criteria and constraints.</a:t>
          </a:r>
        </a:p>
      </dgm:t>
    </dgm:pt>
    <dgm:pt modelId="{97374611-FC25-364C-9D3C-EAD75066FAE9}" type="parTrans" cxnId="{AC8A75DB-D2AD-0341-A291-0A647F0099D1}">
      <dgm:prSet/>
      <dgm:spPr/>
      <dgm:t>
        <a:bodyPr/>
        <a:lstStyle/>
        <a:p>
          <a:endParaRPr lang="en-US"/>
        </a:p>
      </dgm:t>
    </dgm:pt>
    <dgm:pt modelId="{D2D4D7ED-A6DD-2842-930C-92406DC0B637}" type="sibTrans" cxnId="{AC8A75DB-D2AD-0341-A291-0A647F0099D1}">
      <dgm:prSet/>
      <dgm:spPr/>
      <dgm:t>
        <a:bodyPr/>
        <a:lstStyle/>
        <a:p>
          <a:endParaRPr lang="en-US"/>
        </a:p>
      </dgm:t>
    </dgm:pt>
    <dgm:pt modelId="{C89D4C51-B695-B14A-A7C8-3AC753C0B649}">
      <dgm:prSet phldrT="[Text]" custT="1"/>
      <dgm:spPr/>
      <dgm:t>
        <a:bodyPr/>
        <a:lstStyle/>
        <a:p>
          <a:r>
            <a:rPr lang="en-US" sz="1800" b="1" kern="1200" dirty="0"/>
            <a:t>Hyperparameter tuning.</a:t>
          </a:r>
        </a:p>
      </dgm:t>
    </dgm:pt>
    <dgm:pt modelId="{B3A4380F-0DD3-A548-BDC9-5D16F29B5DA4}" type="parTrans" cxnId="{288340C7-B148-9948-B49E-8D09C385896B}">
      <dgm:prSet/>
      <dgm:spPr/>
      <dgm:t>
        <a:bodyPr/>
        <a:lstStyle/>
        <a:p>
          <a:endParaRPr lang="en-US"/>
        </a:p>
      </dgm:t>
    </dgm:pt>
    <dgm:pt modelId="{28882B33-C1D5-FF45-B317-C4FE703A8AD8}" type="sibTrans" cxnId="{288340C7-B148-9948-B49E-8D09C385896B}">
      <dgm:prSet/>
      <dgm:spPr/>
      <dgm:t>
        <a:bodyPr/>
        <a:lstStyle/>
        <a:p>
          <a:endParaRPr lang="en-US"/>
        </a:p>
      </dgm:t>
    </dgm:pt>
    <dgm:pt modelId="{CAF8F5B7-1E87-1F45-A078-F1DA650CD6FA}">
      <dgm:prSet phldrT="[Text]" custT="1"/>
      <dgm:spPr/>
      <dgm:t>
        <a:bodyPr/>
        <a:lstStyle/>
        <a:p>
          <a:r>
            <a:rPr lang="en-US" sz="1800" b="1" kern="1200" dirty="0"/>
            <a:t>Evaluate model’s accuracy</a:t>
          </a:r>
        </a:p>
      </dgm:t>
    </dgm:pt>
    <dgm:pt modelId="{D8A7A4E2-1B82-E347-A040-7C9E3A6627E3}" type="parTrans" cxnId="{06676706-16AA-F848-8B81-8A1657999DE4}">
      <dgm:prSet/>
      <dgm:spPr/>
      <dgm:t>
        <a:bodyPr/>
        <a:lstStyle/>
        <a:p>
          <a:endParaRPr lang="en-US"/>
        </a:p>
      </dgm:t>
    </dgm:pt>
    <dgm:pt modelId="{0C66E19E-F514-104B-9DB9-DFF21E6DEB0D}" type="sibTrans" cxnId="{06676706-16AA-F848-8B81-8A1657999DE4}">
      <dgm:prSet/>
      <dgm:spPr/>
      <dgm:t>
        <a:bodyPr/>
        <a:lstStyle/>
        <a:p>
          <a:endParaRPr lang="en-US"/>
        </a:p>
      </dgm:t>
    </dgm:pt>
    <dgm:pt modelId="{11F0B86D-D0E1-784C-BAA4-C17633C3509D}">
      <dgm:prSet phldrT="[Text]" custT="1"/>
      <dgm:spPr/>
      <dgm:t>
        <a:bodyPr/>
        <a:lstStyle/>
        <a:p>
          <a:r>
            <a:rPr lang="en-US" sz="1800" b="1" kern="1200" dirty="0"/>
            <a:t>Algorithm outcome</a:t>
          </a:r>
        </a:p>
      </dgm:t>
    </dgm:pt>
    <dgm:pt modelId="{B2239808-F538-5B42-B14F-EA6B62A4B568}" type="parTrans" cxnId="{4A9DB2FE-515B-AE42-A416-CF54CC9CD492}">
      <dgm:prSet/>
      <dgm:spPr/>
      <dgm:t>
        <a:bodyPr/>
        <a:lstStyle/>
        <a:p>
          <a:endParaRPr lang="en-US"/>
        </a:p>
      </dgm:t>
    </dgm:pt>
    <dgm:pt modelId="{BA68E70C-219F-DE47-A3FD-FDF7E6BA3969}" type="sibTrans" cxnId="{4A9DB2FE-515B-AE42-A416-CF54CC9CD492}">
      <dgm:prSet/>
      <dgm:spPr/>
      <dgm:t>
        <a:bodyPr/>
        <a:lstStyle/>
        <a:p>
          <a:endParaRPr lang="en-US"/>
        </a:p>
      </dgm:t>
    </dgm:pt>
    <dgm:pt modelId="{B5248240-5783-F045-8CFF-6F23A2CECB12}">
      <dgm:prSet phldrT="[Text]" custT="1"/>
      <dgm:spPr/>
      <dgm:t>
        <a:bodyPr/>
        <a:lstStyle/>
        <a:p>
          <a:r>
            <a:rPr lang="en-US" sz="1800" b="1" kern="1200" dirty="0"/>
            <a:t>Predictive score or ranking</a:t>
          </a:r>
        </a:p>
      </dgm:t>
    </dgm:pt>
    <dgm:pt modelId="{98A5BE68-646E-4842-8C65-B25666DB66CE}" type="parTrans" cxnId="{2A7258B7-D9BE-F54E-9285-F8D9584F3EC4}">
      <dgm:prSet/>
      <dgm:spPr/>
      <dgm:t>
        <a:bodyPr/>
        <a:lstStyle/>
        <a:p>
          <a:endParaRPr lang="en-US"/>
        </a:p>
      </dgm:t>
    </dgm:pt>
    <dgm:pt modelId="{55ABF4A9-2E08-1C4A-AF61-52D7F1667135}" type="sibTrans" cxnId="{2A7258B7-D9BE-F54E-9285-F8D9584F3EC4}">
      <dgm:prSet/>
      <dgm:spPr/>
      <dgm:t>
        <a:bodyPr/>
        <a:lstStyle/>
        <a:p>
          <a:endParaRPr lang="en-US"/>
        </a:p>
      </dgm:t>
    </dgm:pt>
    <dgm:pt modelId="{952629BF-98B3-924C-96FC-56CBEA80D99E}">
      <dgm:prSet phldrT="[Text]" custT="1"/>
      <dgm:spPr/>
      <dgm:t>
        <a:bodyPr/>
        <a:lstStyle/>
        <a:p>
          <a:r>
            <a:rPr lang="en-US" sz="1800" b="1" kern="1200" dirty="0"/>
            <a:t>Identify prediction target</a:t>
          </a:r>
        </a:p>
      </dgm:t>
    </dgm:pt>
    <dgm:pt modelId="{B87BE389-4BE9-9845-8336-D8CE38D4FE84}" type="parTrans" cxnId="{C1AF20F7-BE93-9A4E-85EC-8D732229B167}">
      <dgm:prSet/>
      <dgm:spPr/>
      <dgm:t>
        <a:bodyPr/>
        <a:lstStyle/>
        <a:p>
          <a:endParaRPr lang="en-US"/>
        </a:p>
      </dgm:t>
    </dgm:pt>
    <dgm:pt modelId="{0D5D12C0-1EF8-4343-A28F-2A1E96244A31}" type="sibTrans" cxnId="{C1AF20F7-BE93-9A4E-85EC-8D732229B167}">
      <dgm:prSet/>
      <dgm:spPr/>
      <dgm:t>
        <a:bodyPr/>
        <a:lstStyle/>
        <a:p>
          <a:endParaRPr lang="en-US"/>
        </a:p>
      </dgm:t>
    </dgm:pt>
    <dgm:pt modelId="{F4D98459-B0E0-EC47-9F4D-E9AE0D116204}" type="pres">
      <dgm:prSet presAssocID="{7B7C40DB-C137-B149-84B2-35BA782A47D9}" presName="diagram" presStyleCnt="0">
        <dgm:presLayoutVars>
          <dgm:dir/>
          <dgm:resizeHandles val="exact"/>
        </dgm:presLayoutVars>
      </dgm:prSet>
      <dgm:spPr/>
    </dgm:pt>
    <dgm:pt modelId="{569A720A-32F7-3A45-82EA-E6DB561B3B85}" type="pres">
      <dgm:prSet presAssocID="{67EF9AFF-E90C-324C-868B-838E1C5FBEB3}" presName="node" presStyleLbl="node1" presStyleIdx="0" presStyleCnt="3" custScaleY="59840">
        <dgm:presLayoutVars>
          <dgm:bulletEnabled val="1"/>
        </dgm:presLayoutVars>
      </dgm:prSet>
      <dgm:spPr/>
    </dgm:pt>
    <dgm:pt modelId="{D95F9560-C207-7D46-ACAF-F642142585CC}" type="pres">
      <dgm:prSet presAssocID="{CEF3E24F-1854-3B46-87CB-4069D5A42434}" presName="sibTrans" presStyleCnt="0"/>
      <dgm:spPr/>
    </dgm:pt>
    <dgm:pt modelId="{43741D2F-2487-044A-AE7F-073B79EB54AC}" type="pres">
      <dgm:prSet presAssocID="{F11ACCD6-27D2-014E-B06B-095C80895F0F}" presName="node" presStyleLbl="node1" presStyleIdx="1" presStyleCnt="3" custScaleY="162347" custLinFactNeighborX="-1240" custLinFactNeighborY="1286">
        <dgm:presLayoutVars>
          <dgm:bulletEnabled val="1"/>
        </dgm:presLayoutVars>
      </dgm:prSet>
      <dgm:spPr/>
    </dgm:pt>
    <dgm:pt modelId="{B666F531-C37F-CC42-BFE6-E5DF1CD5C71C}" type="pres">
      <dgm:prSet presAssocID="{6E431B7E-FDD3-B841-9908-23B046C69F8F}" presName="sibTrans" presStyleCnt="0"/>
      <dgm:spPr/>
    </dgm:pt>
    <dgm:pt modelId="{DB2B2BFE-506B-0548-BEAD-B4867193E820}" type="pres">
      <dgm:prSet presAssocID="{11F0B86D-D0E1-784C-BAA4-C17633C3509D}" presName="node" presStyleLbl="node1" presStyleIdx="2" presStyleCnt="3" custScaleY="52317" custLinFactNeighborX="-467" custLinFactNeighborY="4059">
        <dgm:presLayoutVars>
          <dgm:bulletEnabled val="1"/>
        </dgm:presLayoutVars>
      </dgm:prSet>
      <dgm:spPr/>
    </dgm:pt>
  </dgm:ptLst>
  <dgm:cxnLst>
    <dgm:cxn modelId="{2AD60B01-6837-524F-B04B-9E4D2D54DC87}" type="presOf" srcId="{CAF8F5B7-1E87-1F45-A078-F1DA650CD6FA}" destId="{43741D2F-2487-044A-AE7F-073B79EB54AC}" srcOrd="0" destOrd="5" presId="urn:microsoft.com/office/officeart/2005/8/layout/default"/>
    <dgm:cxn modelId="{06676706-16AA-F848-8B81-8A1657999DE4}" srcId="{F11ACCD6-27D2-014E-B06B-095C80895F0F}" destId="{CAF8F5B7-1E87-1F45-A078-F1DA650CD6FA}" srcOrd="4" destOrd="0" parTransId="{D8A7A4E2-1B82-E347-A040-7C9E3A6627E3}" sibTransId="{0C66E19E-F514-104B-9DB9-DFF21E6DEB0D}"/>
    <dgm:cxn modelId="{7A7FB413-66EB-3543-B2C8-69361A5DC01C}" type="presOf" srcId="{952629BF-98B3-924C-96FC-56CBEA80D99E}" destId="{43741D2F-2487-044A-AE7F-073B79EB54AC}" srcOrd="0" destOrd="2" presId="urn:microsoft.com/office/officeart/2005/8/layout/default"/>
    <dgm:cxn modelId="{AEC26B17-0161-844E-AC15-B5C6A15D0B78}" type="presOf" srcId="{F11ACCD6-27D2-014E-B06B-095C80895F0F}" destId="{43741D2F-2487-044A-AE7F-073B79EB54AC}" srcOrd="0" destOrd="0" presId="urn:microsoft.com/office/officeart/2005/8/layout/default"/>
    <dgm:cxn modelId="{1E6E4834-56BC-4C49-AFE9-286DF72E8334}" type="presOf" srcId="{4D4963AE-D9E0-0D45-AD1C-444E701C4BFC}" destId="{43741D2F-2487-044A-AE7F-073B79EB54AC}" srcOrd="0" destOrd="3" presId="urn:microsoft.com/office/officeart/2005/8/layout/default"/>
    <dgm:cxn modelId="{061BD254-8DF3-9344-A4FB-5B26327622EB}" type="presOf" srcId="{C89D4C51-B695-B14A-A7C8-3AC753C0B649}" destId="{43741D2F-2487-044A-AE7F-073B79EB54AC}" srcOrd="0" destOrd="4" presId="urn:microsoft.com/office/officeart/2005/8/layout/default"/>
    <dgm:cxn modelId="{DB183A58-A86A-B445-B25B-649EE8BD094D}" srcId="{7B7C40DB-C137-B149-84B2-35BA782A47D9}" destId="{F11ACCD6-27D2-014E-B06B-095C80895F0F}" srcOrd="1" destOrd="0" parTransId="{98C146B7-B121-E44E-B2B7-99295CDC67F2}" sibTransId="{6E431B7E-FDD3-B841-9908-23B046C69F8F}"/>
    <dgm:cxn modelId="{9115A36D-37EA-A642-8B20-ACC535AEE07C}" type="presOf" srcId="{11F0B86D-D0E1-784C-BAA4-C17633C3509D}" destId="{DB2B2BFE-506B-0548-BEAD-B4867193E820}" srcOrd="0" destOrd="0" presId="urn:microsoft.com/office/officeart/2005/8/layout/default"/>
    <dgm:cxn modelId="{84F0C58A-74AC-9549-AD6E-A9D09B3FE4FA}" type="presOf" srcId="{67EF9AFF-E90C-324C-868B-838E1C5FBEB3}" destId="{569A720A-32F7-3A45-82EA-E6DB561B3B85}" srcOrd="0" destOrd="0" presId="urn:microsoft.com/office/officeart/2005/8/layout/default"/>
    <dgm:cxn modelId="{B37C5CAB-AF2C-224E-9148-677328E57BB8}" type="presOf" srcId="{B5248240-5783-F045-8CFF-6F23A2CECB12}" destId="{DB2B2BFE-506B-0548-BEAD-B4867193E820}" srcOrd="0" destOrd="1" presId="urn:microsoft.com/office/officeart/2005/8/layout/default"/>
    <dgm:cxn modelId="{AC2B17B0-6C3B-8245-B189-F909057E79D7}" type="presOf" srcId="{1F75E016-D121-C34B-B64F-25B8658A6713}" destId="{569A720A-32F7-3A45-82EA-E6DB561B3B85}" srcOrd="0" destOrd="1" presId="urn:microsoft.com/office/officeart/2005/8/layout/default"/>
    <dgm:cxn modelId="{F560A1B3-8C32-384A-8C1E-60E32BF3DBFE}" type="presOf" srcId="{3C5CC23E-4F4C-6847-AD5C-87E8F402F20E}" destId="{43741D2F-2487-044A-AE7F-073B79EB54AC}" srcOrd="0" destOrd="1" presId="urn:microsoft.com/office/officeart/2005/8/layout/default"/>
    <dgm:cxn modelId="{2A7258B7-D9BE-F54E-9285-F8D9584F3EC4}" srcId="{11F0B86D-D0E1-784C-BAA4-C17633C3509D}" destId="{B5248240-5783-F045-8CFF-6F23A2CECB12}" srcOrd="0" destOrd="0" parTransId="{98A5BE68-646E-4842-8C65-B25666DB66CE}" sibTransId="{55ABF4A9-2E08-1C4A-AF61-52D7F1667135}"/>
    <dgm:cxn modelId="{288340C7-B148-9948-B49E-8D09C385896B}" srcId="{F11ACCD6-27D2-014E-B06B-095C80895F0F}" destId="{C89D4C51-B695-B14A-A7C8-3AC753C0B649}" srcOrd="3" destOrd="0" parTransId="{B3A4380F-0DD3-A548-BDC9-5D16F29B5DA4}" sibTransId="{28882B33-C1D5-FF45-B317-C4FE703A8AD8}"/>
    <dgm:cxn modelId="{174E78CB-607E-D84A-B649-24A3866A431E}" srcId="{7B7C40DB-C137-B149-84B2-35BA782A47D9}" destId="{67EF9AFF-E90C-324C-868B-838E1C5FBEB3}" srcOrd="0" destOrd="0" parTransId="{E9813592-4A9F-4748-B130-48643478DD1B}" sibTransId="{CEF3E24F-1854-3B46-87CB-4069D5A42434}"/>
    <dgm:cxn modelId="{D90A56D5-E55E-C24E-A24A-85DFEE74BE07}" type="presOf" srcId="{7B7C40DB-C137-B149-84B2-35BA782A47D9}" destId="{F4D98459-B0E0-EC47-9F4D-E9AE0D116204}" srcOrd="0" destOrd="0" presId="urn:microsoft.com/office/officeart/2005/8/layout/default"/>
    <dgm:cxn modelId="{AC8A75DB-D2AD-0341-A291-0A647F0099D1}" srcId="{F11ACCD6-27D2-014E-B06B-095C80895F0F}" destId="{4D4963AE-D9E0-0D45-AD1C-444E701C4BFC}" srcOrd="2" destOrd="0" parTransId="{97374611-FC25-364C-9D3C-EAD75066FAE9}" sibTransId="{D2D4D7ED-A6DD-2842-930C-92406DC0B637}"/>
    <dgm:cxn modelId="{16D571F4-CE2E-F244-9240-B704FC4BF320}" srcId="{F11ACCD6-27D2-014E-B06B-095C80895F0F}" destId="{3C5CC23E-4F4C-6847-AD5C-87E8F402F20E}" srcOrd="0" destOrd="0" parTransId="{9778DA80-1AE2-A84A-92D2-C8EA1308B54C}" sibTransId="{2D2DA1ED-888E-FC47-88DD-7D77FFDCEBDD}"/>
    <dgm:cxn modelId="{D81637F5-9F82-B849-915F-D5DE0C56C81D}" srcId="{67EF9AFF-E90C-324C-868B-838E1C5FBEB3}" destId="{1F75E016-D121-C34B-B64F-25B8658A6713}" srcOrd="0" destOrd="0" parTransId="{A895D71C-9A24-E145-A90D-229DDC3DE86F}" sibTransId="{808CAB58-FB6E-E84B-8F6C-44D19475F51F}"/>
    <dgm:cxn modelId="{C1AF20F7-BE93-9A4E-85EC-8D732229B167}" srcId="{F11ACCD6-27D2-014E-B06B-095C80895F0F}" destId="{952629BF-98B3-924C-96FC-56CBEA80D99E}" srcOrd="1" destOrd="0" parTransId="{B87BE389-4BE9-9845-8336-D8CE38D4FE84}" sibTransId="{0D5D12C0-1EF8-4343-A28F-2A1E96244A31}"/>
    <dgm:cxn modelId="{4A9DB2FE-515B-AE42-A416-CF54CC9CD492}" srcId="{7B7C40DB-C137-B149-84B2-35BA782A47D9}" destId="{11F0B86D-D0E1-784C-BAA4-C17633C3509D}" srcOrd="2" destOrd="0" parTransId="{B2239808-F538-5B42-B14F-EA6B62A4B568}" sibTransId="{BA68E70C-219F-DE47-A3FD-FDF7E6BA3969}"/>
    <dgm:cxn modelId="{EA40D6A8-1FB1-2B48-B2D8-4ABD91024023}" type="presParOf" srcId="{F4D98459-B0E0-EC47-9F4D-E9AE0D116204}" destId="{569A720A-32F7-3A45-82EA-E6DB561B3B85}" srcOrd="0" destOrd="0" presId="urn:microsoft.com/office/officeart/2005/8/layout/default"/>
    <dgm:cxn modelId="{86313155-58DE-7A40-9948-7C12CBE87504}" type="presParOf" srcId="{F4D98459-B0E0-EC47-9F4D-E9AE0D116204}" destId="{D95F9560-C207-7D46-ACAF-F642142585CC}" srcOrd="1" destOrd="0" presId="urn:microsoft.com/office/officeart/2005/8/layout/default"/>
    <dgm:cxn modelId="{2F46FA77-4E0D-9E41-9A0E-BBAF3B6C2105}" type="presParOf" srcId="{F4D98459-B0E0-EC47-9F4D-E9AE0D116204}" destId="{43741D2F-2487-044A-AE7F-073B79EB54AC}" srcOrd="2" destOrd="0" presId="urn:microsoft.com/office/officeart/2005/8/layout/default"/>
    <dgm:cxn modelId="{72D7ADBD-D25A-574C-BF43-B7347DE4E745}" type="presParOf" srcId="{F4D98459-B0E0-EC47-9F4D-E9AE0D116204}" destId="{B666F531-C37F-CC42-BFE6-E5DF1CD5C71C}" srcOrd="3" destOrd="0" presId="urn:microsoft.com/office/officeart/2005/8/layout/default"/>
    <dgm:cxn modelId="{5BC119F1-2E45-B645-AA6F-E2F10FA79521}" type="presParOf" srcId="{F4D98459-B0E0-EC47-9F4D-E9AE0D116204}" destId="{DB2B2BFE-506B-0548-BEAD-B4867193E820}"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B7C40DB-C137-B149-84B2-35BA782A47D9}"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AD04BFCC-660C-8040-8A17-604DC8D82DC1}">
      <dgm:prSet phldrT="[Text]" custT="1"/>
      <dgm:spPr/>
      <dgm:t>
        <a:bodyPr/>
        <a:lstStyle/>
        <a:p>
          <a:r>
            <a:rPr lang="en-US" sz="2400" b="1" dirty="0"/>
            <a:t> Step 1: Understand Stakeholders</a:t>
          </a:r>
          <a:endParaRPr lang="en-US" sz="1800" b="1" dirty="0"/>
        </a:p>
      </dgm:t>
    </dgm:pt>
    <dgm:pt modelId="{AE0A84FD-B2AA-634C-8D80-38880F491EDD}" type="parTrans" cxnId="{8D862770-577C-ED4C-9381-6E99CA1D5913}">
      <dgm:prSet/>
      <dgm:spPr/>
      <dgm:t>
        <a:bodyPr/>
        <a:lstStyle/>
        <a:p>
          <a:endParaRPr lang="en-US"/>
        </a:p>
      </dgm:t>
    </dgm:pt>
    <dgm:pt modelId="{452BC0E2-9ADA-4C49-A06C-59F1BB2E4E81}" type="sibTrans" cxnId="{8D862770-577C-ED4C-9381-6E99CA1D5913}">
      <dgm:prSet/>
      <dgm:spPr/>
      <dgm:t>
        <a:bodyPr/>
        <a:lstStyle/>
        <a:p>
          <a:endParaRPr lang="en-US"/>
        </a:p>
      </dgm:t>
    </dgm:pt>
    <dgm:pt modelId="{F11ACCD6-27D2-014E-B06B-095C80895F0F}">
      <dgm:prSet phldrT="[Text]" custT="1"/>
      <dgm:spPr/>
      <dgm:t>
        <a:bodyPr/>
        <a:lstStyle/>
        <a:p>
          <a:r>
            <a:rPr lang="en-US" sz="2000" b="1" dirty="0"/>
            <a:t> </a:t>
          </a:r>
          <a:r>
            <a:rPr lang="en-US" sz="2400" b="1" dirty="0"/>
            <a:t>Step 2. Algorithm Prototyping</a:t>
          </a:r>
        </a:p>
      </dgm:t>
    </dgm:pt>
    <dgm:pt modelId="{98C146B7-B121-E44E-B2B7-99295CDC67F2}" type="parTrans" cxnId="{DB183A58-A86A-B445-B25B-649EE8BD094D}">
      <dgm:prSet/>
      <dgm:spPr/>
      <dgm:t>
        <a:bodyPr/>
        <a:lstStyle/>
        <a:p>
          <a:endParaRPr lang="en-US"/>
        </a:p>
      </dgm:t>
    </dgm:pt>
    <dgm:pt modelId="{6E431B7E-FDD3-B841-9908-23B046C69F8F}" type="sibTrans" cxnId="{DB183A58-A86A-B445-B25B-649EE8BD094D}">
      <dgm:prSet/>
      <dgm:spPr/>
      <dgm:t>
        <a:bodyPr/>
        <a:lstStyle/>
        <a:p>
          <a:endParaRPr lang="en-US"/>
        </a:p>
      </dgm:t>
    </dgm:pt>
    <dgm:pt modelId="{10D1CA9D-377B-E440-92DE-F9FFA1FF50A1}">
      <dgm:prSet phldrT="[Text]" custT="1"/>
      <dgm:spPr/>
      <dgm:t>
        <a:bodyPr/>
        <a:lstStyle/>
        <a:p>
          <a:r>
            <a:rPr lang="en-US" sz="2400" b="1" dirty="0"/>
            <a:t>Step 4: Iterative Refinement</a:t>
          </a:r>
        </a:p>
      </dgm:t>
    </dgm:pt>
    <dgm:pt modelId="{2C62BD30-8B2F-2B42-9916-F64756D28287}" type="parTrans" cxnId="{7205BEFC-6763-E14F-B1B4-1BB9463392FD}">
      <dgm:prSet/>
      <dgm:spPr/>
      <dgm:t>
        <a:bodyPr/>
        <a:lstStyle/>
        <a:p>
          <a:endParaRPr lang="en-US"/>
        </a:p>
      </dgm:t>
    </dgm:pt>
    <dgm:pt modelId="{68BAE441-BC3E-384F-B254-7A7652172236}" type="sibTrans" cxnId="{7205BEFC-6763-E14F-B1B4-1BB9463392FD}">
      <dgm:prSet/>
      <dgm:spPr/>
      <dgm:t>
        <a:bodyPr/>
        <a:lstStyle/>
        <a:p>
          <a:endParaRPr lang="en-US"/>
        </a:p>
      </dgm:t>
    </dgm:pt>
    <dgm:pt modelId="{B475F6B9-8E2A-C04E-8BFA-840A47E847DA}">
      <dgm:prSet phldrT="[Text]" custT="1"/>
      <dgm:spPr>
        <a:solidFill>
          <a:schemeClr val="tx2">
            <a:lumMod val="50000"/>
          </a:schemeClr>
        </a:solidFill>
      </dgm:spPr>
      <dgm:t>
        <a:bodyPr/>
        <a:lstStyle/>
        <a:p>
          <a:r>
            <a:rPr lang="en-US" sz="2400" b="1" dirty="0"/>
            <a:t>Step 5: Acceptance, Accuracy and Impact (AAI) Evaluation</a:t>
          </a:r>
        </a:p>
      </dgm:t>
    </dgm:pt>
    <dgm:pt modelId="{65EFCF88-F2B2-7142-9273-F7DFA6BAD250}" type="parTrans" cxnId="{32422A80-F877-C741-9580-C447B04E0215}">
      <dgm:prSet/>
      <dgm:spPr/>
      <dgm:t>
        <a:bodyPr/>
        <a:lstStyle/>
        <a:p>
          <a:endParaRPr lang="en-US"/>
        </a:p>
      </dgm:t>
    </dgm:pt>
    <dgm:pt modelId="{AEEB0280-9702-4A47-9530-DC23D8DCF316}" type="sibTrans" cxnId="{32422A80-F877-C741-9580-C447B04E0215}">
      <dgm:prSet/>
      <dgm:spPr/>
      <dgm:t>
        <a:bodyPr/>
        <a:lstStyle/>
        <a:p>
          <a:endParaRPr lang="en-US"/>
        </a:p>
      </dgm:t>
    </dgm:pt>
    <dgm:pt modelId="{1E8376C7-1D31-7348-B843-56E01FAFBFDE}">
      <dgm:prSet phldrT="[Text]" custT="1"/>
      <dgm:spPr/>
      <dgm:t>
        <a:bodyPr/>
        <a:lstStyle/>
        <a:p>
          <a:r>
            <a:rPr lang="en-US" sz="2400" b="1" dirty="0"/>
            <a:t>Step 3. Deploy Algorithm with Stakeholders</a:t>
          </a:r>
        </a:p>
      </dgm:t>
    </dgm:pt>
    <dgm:pt modelId="{B13BC286-B7A5-EB46-AC46-8C595F0F0237}" type="parTrans" cxnId="{4869FDB5-5D2E-6440-9DDE-782598952819}">
      <dgm:prSet/>
      <dgm:spPr/>
      <dgm:t>
        <a:bodyPr/>
        <a:lstStyle/>
        <a:p>
          <a:endParaRPr lang="en-US"/>
        </a:p>
      </dgm:t>
    </dgm:pt>
    <dgm:pt modelId="{A38C91AD-3F62-7F4A-9DB1-027855CDE4A2}" type="sibTrans" cxnId="{4869FDB5-5D2E-6440-9DDE-782598952819}">
      <dgm:prSet/>
      <dgm:spPr/>
      <dgm:t>
        <a:bodyPr/>
        <a:lstStyle/>
        <a:p>
          <a:endParaRPr lang="en-US"/>
        </a:p>
      </dgm:t>
    </dgm:pt>
    <dgm:pt modelId="{56731CBA-9C55-FE4D-BAB9-8AD45CA2B7EB}" type="pres">
      <dgm:prSet presAssocID="{7B7C40DB-C137-B149-84B2-35BA782A47D9}" presName="outerComposite" presStyleCnt="0">
        <dgm:presLayoutVars>
          <dgm:chMax val="5"/>
          <dgm:dir/>
          <dgm:resizeHandles val="exact"/>
        </dgm:presLayoutVars>
      </dgm:prSet>
      <dgm:spPr/>
    </dgm:pt>
    <dgm:pt modelId="{2F925592-13DF-1B4A-ACE9-24EEAB4F7048}" type="pres">
      <dgm:prSet presAssocID="{7B7C40DB-C137-B149-84B2-35BA782A47D9}" presName="dummyMaxCanvas" presStyleCnt="0">
        <dgm:presLayoutVars/>
      </dgm:prSet>
      <dgm:spPr/>
    </dgm:pt>
    <dgm:pt modelId="{1E9569E0-A682-C14E-B9F6-2B69EE3546D0}" type="pres">
      <dgm:prSet presAssocID="{7B7C40DB-C137-B149-84B2-35BA782A47D9}" presName="FiveNodes_1" presStyleLbl="node1" presStyleIdx="0" presStyleCnt="5">
        <dgm:presLayoutVars>
          <dgm:bulletEnabled val="1"/>
        </dgm:presLayoutVars>
      </dgm:prSet>
      <dgm:spPr/>
    </dgm:pt>
    <dgm:pt modelId="{6D825847-E510-064D-82B6-A086ACD59752}" type="pres">
      <dgm:prSet presAssocID="{7B7C40DB-C137-B149-84B2-35BA782A47D9}" presName="FiveNodes_2" presStyleLbl="node1" presStyleIdx="1" presStyleCnt="5">
        <dgm:presLayoutVars>
          <dgm:bulletEnabled val="1"/>
        </dgm:presLayoutVars>
      </dgm:prSet>
      <dgm:spPr/>
    </dgm:pt>
    <dgm:pt modelId="{663F9395-A51F-0146-9677-897F6621419B}" type="pres">
      <dgm:prSet presAssocID="{7B7C40DB-C137-B149-84B2-35BA782A47D9}" presName="FiveNodes_3" presStyleLbl="node1" presStyleIdx="2" presStyleCnt="5">
        <dgm:presLayoutVars>
          <dgm:bulletEnabled val="1"/>
        </dgm:presLayoutVars>
      </dgm:prSet>
      <dgm:spPr/>
    </dgm:pt>
    <dgm:pt modelId="{1A6FA84E-BBD2-9A44-AAEF-01A64F284364}" type="pres">
      <dgm:prSet presAssocID="{7B7C40DB-C137-B149-84B2-35BA782A47D9}" presName="FiveNodes_4" presStyleLbl="node1" presStyleIdx="3" presStyleCnt="5">
        <dgm:presLayoutVars>
          <dgm:bulletEnabled val="1"/>
        </dgm:presLayoutVars>
      </dgm:prSet>
      <dgm:spPr/>
    </dgm:pt>
    <dgm:pt modelId="{71C96834-60CB-794F-A8E1-5BA1A0ADCCA0}" type="pres">
      <dgm:prSet presAssocID="{7B7C40DB-C137-B149-84B2-35BA782A47D9}" presName="FiveNodes_5" presStyleLbl="node1" presStyleIdx="4" presStyleCnt="5">
        <dgm:presLayoutVars>
          <dgm:bulletEnabled val="1"/>
        </dgm:presLayoutVars>
      </dgm:prSet>
      <dgm:spPr/>
    </dgm:pt>
    <dgm:pt modelId="{CB5B273C-0BE7-2B42-A122-B50E9E60C2D7}" type="pres">
      <dgm:prSet presAssocID="{7B7C40DB-C137-B149-84B2-35BA782A47D9}" presName="FiveConn_1-2" presStyleLbl="fgAccFollowNode1" presStyleIdx="0" presStyleCnt="4">
        <dgm:presLayoutVars>
          <dgm:bulletEnabled val="1"/>
        </dgm:presLayoutVars>
      </dgm:prSet>
      <dgm:spPr/>
    </dgm:pt>
    <dgm:pt modelId="{66C17E64-4482-BD47-A550-E9FA77AE6129}" type="pres">
      <dgm:prSet presAssocID="{7B7C40DB-C137-B149-84B2-35BA782A47D9}" presName="FiveConn_2-3" presStyleLbl="fgAccFollowNode1" presStyleIdx="1" presStyleCnt="4">
        <dgm:presLayoutVars>
          <dgm:bulletEnabled val="1"/>
        </dgm:presLayoutVars>
      </dgm:prSet>
      <dgm:spPr/>
    </dgm:pt>
    <dgm:pt modelId="{738EA1F0-7E11-7D46-83F6-5720C2C46D1E}" type="pres">
      <dgm:prSet presAssocID="{7B7C40DB-C137-B149-84B2-35BA782A47D9}" presName="FiveConn_3-4" presStyleLbl="fgAccFollowNode1" presStyleIdx="2" presStyleCnt="4">
        <dgm:presLayoutVars>
          <dgm:bulletEnabled val="1"/>
        </dgm:presLayoutVars>
      </dgm:prSet>
      <dgm:spPr/>
    </dgm:pt>
    <dgm:pt modelId="{60DDA489-D9A4-1940-970F-F3996231AA42}" type="pres">
      <dgm:prSet presAssocID="{7B7C40DB-C137-B149-84B2-35BA782A47D9}" presName="FiveConn_4-5" presStyleLbl="fgAccFollowNode1" presStyleIdx="3" presStyleCnt="4">
        <dgm:presLayoutVars>
          <dgm:bulletEnabled val="1"/>
        </dgm:presLayoutVars>
      </dgm:prSet>
      <dgm:spPr/>
    </dgm:pt>
    <dgm:pt modelId="{31983074-3E1B-5E4E-B63B-D4AA3F275467}" type="pres">
      <dgm:prSet presAssocID="{7B7C40DB-C137-B149-84B2-35BA782A47D9}" presName="FiveNodes_1_text" presStyleLbl="node1" presStyleIdx="4" presStyleCnt="5">
        <dgm:presLayoutVars>
          <dgm:bulletEnabled val="1"/>
        </dgm:presLayoutVars>
      </dgm:prSet>
      <dgm:spPr/>
    </dgm:pt>
    <dgm:pt modelId="{53220238-353E-7343-A4B1-00EDCD6D346A}" type="pres">
      <dgm:prSet presAssocID="{7B7C40DB-C137-B149-84B2-35BA782A47D9}" presName="FiveNodes_2_text" presStyleLbl="node1" presStyleIdx="4" presStyleCnt="5">
        <dgm:presLayoutVars>
          <dgm:bulletEnabled val="1"/>
        </dgm:presLayoutVars>
      </dgm:prSet>
      <dgm:spPr/>
    </dgm:pt>
    <dgm:pt modelId="{51B21F03-74D5-3041-937F-EDF1E5D0DA05}" type="pres">
      <dgm:prSet presAssocID="{7B7C40DB-C137-B149-84B2-35BA782A47D9}" presName="FiveNodes_3_text" presStyleLbl="node1" presStyleIdx="4" presStyleCnt="5">
        <dgm:presLayoutVars>
          <dgm:bulletEnabled val="1"/>
        </dgm:presLayoutVars>
      </dgm:prSet>
      <dgm:spPr/>
    </dgm:pt>
    <dgm:pt modelId="{967FC199-C0A1-2A4B-B633-965E32B40832}" type="pres">
      <dgm:prSet presAssocID="{7B7C40DB-C137-B149-84B2-35BA782A47D9}" presName="FiveNodes_4_text" presStyleLbl="node1" presStyleIdx="4" presStyleCnt="5">
        <dgm:presLayoutVars>
          <dgm:bulletEnabled val="1"/>
        </dgm:presLayoutVars>
      </dgm:prSet>
      <dgm:spPr/>
    </dgm:pt>
    <dgm:pt modelId="{B4759541-B67A-4042-8D95-20D811DEA329}" type="pres">
      <dgm:prSet presAssocID="{7B7C40DB-C137-B149-84B2-35BA782A47D9}" presName="FiveNodes_5_text" presStyleLbl="node1" presStyleIdx="4" presStyleCnt="5">
        <dgm:presLayoutVars>
          <dgm:bulletEnabled val="1"/>
        </dgm:presLayoutVars>
      </dgm:prSet>
      <dgm:spPr/>
    </dgm:pt>
  </dgm:ptLst>
  <dgm:cxnLst>
    <dgm:cxn modelId="{CF35B605-5776-F942-9A01-00173DCDF71A}" type="presOf" srcId="{B475F6B9-8E2A-C04E-8BFA-840A47E847DA}" destId="{B4759541-B67A-4042-8D95-20D811DEA329}" srcOrd="1" destOrd="0" presId="urn:microsoft.com/office/officeart/2005/8/layout/vProcess5"/>
    <dgm:cxn modelId="{78D54733-4D1A-DF48-B7C4-081261CD043F}" type="presOf" srcId="{AD04BFCC-660C-8040-8A17-604DC8D82DC1}" destId="{1E9569E0-A682-C14E-B9F6-2B69EE3546D0}" srcOrd="0" destOrd="0" presId="urn:microsoft.com/office/officeart/2005/8/layout/vProcess5"/>
    <dgm:cxn modelId="{7D180F3D-CDCD-E749-A998-B005FDBA3278}" type="presOf" srcId="{F11ACCD6-27D2-014E-B06B-095C80895F0F}" destId="{53220238-353E-7343-A4B1-00EDCD6D346A}" srcOrd="1" destOrd="0" presId="urn:microsoft.com/office/officeart/2005/8/layout/vProcess5"/>
    <dgm:cxn modelId="{C916CB53-3348-FF46-8B73-5D251EB96E25}" type="presOf" srcId="{7B7C40DB-C137-B149-84B2-35BA782A47D9}" destId="{56731CBA-9C55-FE4D-BAB9-8AD45CA2B7EB}" srcOrd="0" destOrd="0" presId="urn:microsoft.com/office/officeart/2005/8/layout/vProcess5"/>
    <dgm:cxn modelId="{DB183A58-A86A-B445-B25B-649EE8BD094D}" srcId="{7B7C40DB-C137-B149-84B2-35BA782A47D9}" destId="{F11ACCD6-27D2-014E-B06B-095C80895F0F}" srcOrd="1" destOrd="0" parTransId="{98C146B7-B121-E44E-B2B7-99295CDC67F2}" sibTransId="{6E431B7E-FDD3-B841-9908-23B046C69F8F}"/>
    <dgm:cxn modelId="{A8B56B5C-E6EA-0B41-84D9-C863F4812CE5}" type="presOf" srcId="{6E431B7E-FDD3-B841-9908-23B046C69F8F}" destId="{66C17E64-4482-BD47-A550-E9FA77AE6129}" srcOrd="0" destOrd="0" presId="urn:microsoft.com/office/officeart/2005/8/layout/vProcess5"/>
    <dgm:cxn modelId="{8D862770-577C-ED4C-9381-6E99CA1D5913}" srcId="{7B7C40DB-C137-B149-84B2-35BA782A47D9}" destId="{AD04BFCC-660C-8040-8A17-604DC8D82DC1}" srcOrd="0" destOrd="0" parTransId="{AE0A84FD-B2AA-634C-8D80-38880F491EDD}" sibTransId="{452BC0E2-9ADA-4C49-A06C-59F1BB2E4E81}"/>
    <dgm:cxn modelId="{7FCDD57A-B775-5C4A-B1D4-858B01CA5FED}" type="presOf" srcId="{1E8376C7-1D31-7348-B843-56E01FAFBFDE}" destId="{663F9395-A51F-0146-9677-897F6621419B}" srcOrd="0" destOrd="0" presId="urn:microsoft.com/office/officeart/2005/8/layout/vProcess5"/>
    <dgm:cxn modelId="{32422A80-F877-C741-9580-C447B04E0215}" srcId="{7B7C40DB-C137-B149-84B2-35BA782A47D9}" destId="{B475F6B9-8E2A-C04E-8BFA-840A47E847DA}" srcOrd="4" destOrd="0" parTransId="{65EFCF88-F2B2-7142-9273-F7DFA6BAD250}" sibTransId="{AEEB0280-9702-4A47-9530-DC23D8DCF316}"/>
    <dgm:cxn modelId="{EEA8E580-58C5-9D49-8DA0-5D4A9399CD2E}" type="presOf" srcId="{B475F6B9-8E2A-C04E-8BFA-840A47E847DA}" destId="{71C96834-60CB-794F-A8E1-5BA1A0ADCCA0}" srcOrd="0" destOrd="0" presId="urn:microsoft.com/office/officeart/2005/8/layout/vProcess5"/>
    <dgm:cxn modelId="{81DE828E-CE96-C747-8E47-F822F5C73BC8}" type="presOf" srcId="{10D1CA9D-377B-E440-92DE-F9FFA1FF50A1}" destId="{1A6FA84E-BBD2-9A44-AAEF-01A64F284364}" srcOrd="0" destOrd="0" presId="urn:microsoft.com/office/officeart/2005/8/layout/vProcess5"/>
    <dgm:cxn modelId="{CF84F996-F836-8F45-9101-098BFF2C9064}" type="presOf" srcId="{10D1CA9D-377B-E440-92DE-F9FFA1FF50A1}" destId="{967FC199-C0A1-2A4B-B633-965E32B40832}" srcOrd="1" destOrd="0" presId="urn:microsoft.com/office/officeart/2005/8/layout/vProcess5"/>
    <dgm:cxn modelId="{7902DCB5-1F40-674C-8FD5-3091433DE233}" type="presOf" srcId="{452BC0E2-9ADA-4C49-A06C-59F1BB2E4E81}" destId="{CB5B273C-0BE7-2B42-A122-B50E9E60C2D7}" srcOrd="0" destOrd="0" presId="urn:microsoft.com/office/officeart/2005/8/layout/vProcess5"/>
    <dgm:cxn modelId="{4869FDB5-5D2E-6440-9DDE-782598952819}" srcId="{7B7C40DB-C137-B149-84B2-35BA782A47D9}" destId="{1E8376C7-1D31-7348-B843-56E01FAFBFDE}" srcOrd="2" destOrd="0" parTransId="{B13BC286-B7A5-EB46-AC46-8C595F0F0237}" sibTransId="{A38C91AD-3F62-7F4A-9DB1-027855CDE4A2}"/>
    <dgm:cxn modelId="{610AA6C3-1FA0-1244-8249-A943415D1584}" type="presOf" srcId="{68BAE441-BC3E-384F-B254-7A7652172236}" destId="{60DDA489-D9A4-1940-970F-F3996231AA42}" srcOrd="0" destOrd="0" presId="urn:microsoft.com/office/officeart/2005/8/layout/vProcess5"/>
    <dgm:cxn modelId="{65BFA6DC-3159-0E4B-9363-83A77C6BEDCC}" type="presOf" srcId="{A38C91AD-3F62-7F4A-9DB1-027855CDE4A2}" destId="{738EA1F0-7E11-7D46-83F6-5720C2C46D1E}" srcOrd="0" destOrd="0" presId="urn:microsoft.com/office/officeart/2005/8/layout/vProcess5"/>
    <dgm:cxn modelId="{C8F937E3-F266-BE4B-A301-9DBA094B1577}" type="presOf" srcId="{1E8376C7-1D31-7348-B843-56E01FAFBFDE}" destId="{51B21F03-74D5-3041-937F-EDF1E5D0DA05}" srcOrd="1" destOrd="0" presId="urn:microsoft.com/office/officeart/2005/8/layout/vProcess5"/>
    <dgm:cxn modelId="{990D7BE6-F45D-7C41-B1BC-C6B555E1511F}" type="presOf" srcId="{AD04BFCC-660C-8040-8A17-604DC8D82DC1}" destId="{31983074-3E1B-5E4E-B63B-D4AA3F275467}" srcOrd="1" destOrd="0" presId="urn:microsoft.com/office/officeart/2005/8/layout/vProcess5"/>
    <dgm:cxn modelId="{C08B7EF7-B784-E640-B05B-9950E5B71AE8}" type="presOf" srcId="{F11ACCD6-27D2-014E-B06B-095C80895F0F}" destId="{6D825847-E510-064D-82B6-A086ACD59752}" srcOrd="0" destOrd="0" presId="urn:microsoft.com/office/officeart/2005/8/layout/vProcess5"/>
    <dgm:cxn modelId="{7205BEFC-6763-E14F-B1B4-1BB9463392FD}" srcId="{7B7C40DB-C137-B149-84B2-35BA782A47D9}" destId="{10D1CA9D-377B-E440-92DE-F9FFA1FF50A1}" srcOrd="3" destOrd="0" parTransId="{2C62BD30-8B2F-2B42-9916-F64756D28287}" sibTransId="{68BAE441-BC3E-384F-B254-7A7652172236}"/>
    <dgm:cxn modelId="{9661254D-DE1B-694E-85BA-A412F1D0571B}" type="presParOf" srcId="{56731CBA-9C55-FE4D-BAB9-8AD45CA2B7EB}" destId="{2F925592-13DF-1B4A-ACE9-24EEAB4F7048}" srcOrd="0" destOrd="0" presId="urn:microsoft.com/office/officeart/2005/8/layout/vProcess5"/>
    <dgm:cxn modelId="{B9DB8102-4751-7243-B897-18B8A85CC8DB}" type="presParOf" srcId="{56731CBA-9C55-FE4D-BAB9-8AD45CA2B7EB}" destId="{1E9569E0-A682-C14E-B9F6-2B69EE3546D0}" srcOrd="1" destOrd="0" presId="urn:microsoft.com/office/officeart/2005/8/layout/vProcess5"/>
    <dgm:cxn modelId="{7AEABB0E-9FE1-BD43-B1F2-8D23E7B928EB}" type="presParOf" srcId="{56731CBA-9C55-FE4D-BAB9-8AD45CA2B7EB}" destId="{6D825847-E510-064D-82B6-A086ACD59752}" srcOrd="2" destOrd="0" presId="urn:microsoft.com/office/officeart/2005/8/layout/vProcess5"/>
    <dgm:cxn modelId="{786673A9-F68B-1847-A756-7A60FF32D255}" type="presParOf" srcId="{56731CBA-9C55-FE4D-BAB9-8AD45CA2B7EB}" destId="{663F9395-A51F-0146-9677-897F6621419B}" srcOrd="3" destOrd="0" presId="urn:microsoft.com/office/officeart/2005/8/layout/vProcess5"/>
    <dgm:cxn modelId="{2229687F-C43B-B94E-9AE5-E1CB850ACC42}" type="presParOf" srcId="{56731CBA-9C55-FE4D-BAB9-8AD45CA2B7EB}" destId="{1A6FA84E-BBD2-9A44-AAEF-01A64F284364}" srcOrd="4" destOrd="0" presId="urn:microsoft.com/office/officeart/2005/8/layout/vProcess5"/>
    <dgm:cxn modelId="{E0A542E4-D9FA-8846-A978-7782E25A0755}" type="presParOf" srcId="{56731CBA-9C55-FE4D-BAB9-8AD45CA2B7EB}" destId="{71C96834-60CB-794F-A8E1-5BA1A0ADCCA0}" srcOrd="5" destOrd="0" presId="urn:microsoft.com/office/officeart/2005/8/layout/vProcess5"/>
    <dgm:cxn modelId="{AB198AA4-E588-FA45-A87F-1E576C59DE47}" type="presParOf" srcId="{56731CBA-9C55-FE4D-BAB9-8AD45CA2B7EB}" destId="{CB5B273C-0BE7-2B42-A122-B50E9E60C2D7}" srcOrd="6" destOrd="0" presId="urn:microsoft.com/office/officeart/2005/8/layout/vProcess5"/>
    <dgm:cxn modelId="{F77014AF-860D-6E40-A4A4-8393E6F3DEB9}" type="presParOf" srcId="{56731CBA-9C55-FE4D-BAB9-8AD45CA2B7EB}" destId="{66C17E64-4482-BD47-A550-E9FA77AE6129}" srcOrd="7" destOrd="0" presId="urn:microsoft.com/office/officeart/2005/8/layout/vProcess5"/>
    <dgm:cxn modelId="{F59FC42C-FC25-0947-A13D-41F43387B806}" type="presParOf" srcId="{56731CBA-9C55-FE4D-BAB9-8AD45CA2B7EB}" destId="{738EA1F0-7E11-7D46-83F6-5720C2C46D1E}" srcOrd="8" destOrd="0" presId="urn:microsoft.com/office/officeart/2005/8/layout/vProcess5"/>
    <dgm:cxn modelId="{9028FCA0-32B6-FC4B-9014-25AF6FE3103E}" type="presParOf" srcId="{56731CBA-9C55-FE4D-BAB9-8AD45CA2B7EB}" destId="{60DDA489-D9A4-1940-970F-F3996231AA42}" srcOrd="9" destOrd="0" presId="urn:microsoft.com/office/officeart/2005/8/layout/vProcess5"/>
    <dgm:cxn modelId="{ECDBFDE4-65E6-194F-945A-19F4B22AB527}" type="presParOf" srcId="{56731CBA-9C55-FE4D-BAB9-8AD45CA2B7EB}" destId="{31983074-3E1B-5E4E-B63B-D4AA3F275467}" srcOrd="10" destOrd="0" presId="urn:microsoft.com/office/officeart/2005/8/layout/vProcess5"/>
    <dgm:cxn modelId="{D5BDDAB9-C902-8F4C-8D82-D62084D89D8E}" type="presParOf" srcId="{56731CBA-9C55-FE4D-BAB9-8AD45CA2B7EB}" destId="{53220238-353E-7343-A4B1-00EDCD6D346A}" srcOrd="11" destOrd="0" presId="urn:microsoft.com/office/officeart/2005/8/layout/vProcess5"/>
    <dgm:cxn modelId="{7FB18B56-83B8-DB48-9B5D-900F8024044A}" type="presParOf" srcId="{56731CBA-9C55-FE4D-BAB9-8AD45CA2B7EB}" destId="{51B21F03-74D5-3041-937F-EDF1E5D0DA05}" srcOrd="12" destOrd="0" presId="urn:microsoft.com/office/officeart/2005/8/layout/vProcess5"/>
    <dgm:cxn modelId="{22748A75-B430-DA49-A97C-E88EE3D0BAAF}" type="presParOf" srcId="{56731CBA-9C55-FE4D-BAB9-8AD45CA2B7EB}" destId="{967FC199-C0A1-2A4B-B633-965E32B40832}" srcOrd="13" destOrd="0" presId="urn:microsoft.com/office/officeart/2005/8/layout/vProcess5"/>
    <dgm:cxn modelId="{1186EB44-2F75-BD4C-BD55-84F835581DE7}" type="presParOf" srcId="{56731CBA-9C55-FE4D-BAB9-8AD45CA2B7EB}" destId="{B4759541-B67A-4042-8D95-20D811DEA32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7C40DB-C137-B149-84B2-35BA782A47D9}" type="doc">
      <dgm:prSet loTypeId="urn:microsoft.com/office/officeart/2005/8/layout/default" loCatId="" qsTypeId="urn:microsoft.com/office/officeart/2005/8/quickstyle/simple1" qsCatId="simple" csTypeId="urn:microsoft.com/office/officeart/2005/8/colors/accent0_3" csCatId="mainScheme" phldr="1"/>
      <dgm:spPr/>
      <dgm:t>
        <a:bodyPr/>
        <a:lstStyle/>
        <a:p>
          <a:endParaRPr lang="en-US"/>
        </a:p>
      </dgm:t>
    </dgm:pt>
    <dgm:pt modelId="{F11ACCD6-27D2-014E-B06B-095C80895F0F}">
      <dgm:prSet phldrT="[Text]" custT="1"/>
      <dgm:spPr/>
      <dgm:t>
        <a:bodyPr/>
        <a:lstStyle/>
        <a:p>
          <a:r>
            <a:rPr lang="en-US" sz="2000" b="1" dirty="0"/>
            <a:t>Algorithm Creation, Iteration and Evaluation</a:t>
          </a:r>
        </a:p>
      </dgm:t>
    </dgm:pt>
    <dgm:pt modelId="{98C146B7-B121-E44E-B2B7-99295CDC67F2}" type="parTrans" cxnId="{DB183A58-A86A-B445-B25B-649EE8BD094D}">
      <dgm:prSet/>
      <dgm:spPr/>
      <dgm:t>
        <a:bodyPr/>
        <a:lstStyle/>
        <a:p>
          <a:endParaRPr lang="en-US"/>
        </a:p>
      </dgm:t>
    </dgm:pt>
    <dgm:pt modelId="{6E431B7E-FDD3-B841-9908-23B046C69F8F}" type="sibTrans" cxnId="{DB183A58-A86A-B445-B25B-649EE8BD094D}">
      <dgm:prSet/>
      <dgm:spPr/>
      <dgm:t>
        <a:bodyPr/>
        <a:lstStyle/>
        <a:p>
          <a:endParaRPr lang="en-US"/>
        </a:p>
      </dgm:t>
    </dgm:pt>
    <dgm:pt modelId="{3C5CC23E-4F4C-6847-AD5C-87E8F402F20E}">
      <dgm:prSet phldrT="[Text]" custT="1"/>
      <dgm:spPr/>
      <dgm:t>
        <a:bodyPr/>
        <a:lstStyle/>
        <a:p>
          <a:r>
            <a:rPr lang="en-US" sz="1800" b="1" kern="1200" dirty="0">
              <a:latin typeface="Calibri"/>
              <a:ea typeface="+mn-ea"/>
              <a:cs typeface="+mn-cs"/>
            </a:rPr>
            <a:t>Identify algorithmic approaches</a:t>
          </a:r>
          <a:endParaRPr lang="en-US" sz="1800" b="1" kern="1200" dirty="0"/>
        </a:p>
      </dgm:t>
    </dgm:pt>
    <dgm:pt modelId="{9778DA80-1AE2-A84A-92D2-C8EA1308B54C}" type="parTrans" cxnId="{16D571F4-CE2E-F244-9240-B704FC4BF320}">
      <dgm:prSet/>
      <dgm:spPr/>
      <dgm:t>
        <a:bodyPr/>
        <a:lstStyle/>
        <a:p>
          <a:endParaRPr lang="en-US"/>
        </a:p>
      </dgm:t>
    </dgm:pt>
    <dgm:pt modelId="{2D2DA1ED-888E-FC47-88DD-7D77FFDCEBDD}" type="sibTrans" cxnId="{16D571F4-CE2E-F244-9240-B704FC4BF320}">
      <dgm:prSet/>
      <dgm:spPr/>
      <dgm:t>
        <a:bodyPr/>
        <a:lstStyle/>
        <a:p>
          <a:endParaRPr lang="en-US"/>
        </a:p>
      </dgm:t>
    </dgm:pt>
    <dgm:pt modelId="{67EF9AFF-E90C-324C-868B-838E1C5FBEB3}">
      <dgm:prSet phldrT="[Text]" custT="1"/>
      <dgm:spPr/>
      <dgm:t>
        <a:bodyPr/>
        <a:lstStyle/>
        <a:p>
          <a:r>
            <a:rPr lang="en-US" sz="2000" b="1" dirty="0"/>
            <a:t>Inputs of Algorithm</a:t>
          </a:r>
        </a:p>
      </dgm:t>
    </dgm:pt>
    <dgm:pt modelId="{E9813592-4A9F-4748-B130-48643478DD1B}" type="parTrans" cxnId="{174E78CB-607E-D84A-B649-24A3866A431E}">
      <dgm:prSet/>
      <dgm:spPr/>
      <dgm:t>
        <a:bodyPr/>
        <a:lstStyle/>
        <a:p>
          <a:endParaRPr lang="en-US"/>
        </a:p>
      </dgm:t>
    </dgm:pt>
    <dgm:pt modelId="{CEF3E24F-1854-3B46-87CB-4069D5A42434}" type="sibTrans" cxnId="{174E78CB-607E-D84A-B649-24A3866A431E}">
      <dgm:prSet/>
      <dgm:spPr/>
      <dgm:t>
        <a:bodyPr/>
        <a:lstStyle/>
        <a:p>
          <a:endParaRPr lang="en-US"/>
        </a:p>
      </dgm:t>
    </dgm:pt>
    <dgm:pt modelId="{1F75E016-D121-C34B-B64F-25B8658A6713}">
      <dgm:prSet phldrT="[Text]" custT="1"/>
      <dgm:spPr/>
      <dgm:t>
        <a:bodyPr/>
        <a:lstStyle/>
        <a:p>
          <a:r>
            <a:rPr lang="en-US" sz="1800" b="1" dirty="0"/>
            <a:t>Historical data</a:t>
          </a:r>
          <a:endParaRPr lang="en-US" sz="2000" b="1" dirty="0"/>
        </a:p>
      </dgm:t>
    </dgm:pt>
    <dgm:pt modelId="{A895D71C-9A24-E145-A90D-229DDC3DE86F}" type="parTrans" cxnId="{D81637F5-9F82-B849-915F-D5DE0C56C81D}">
      <dgm:prSet/>
      <dgm:spPr/>
      <dgm:t>
        <a:bodyPr/>
        <a:lstStyle/>
        <a:p>
          <a:endParaRPr lang="en-US"/>
        </a:p>
      </dgm:t>
    </dgm:pt>
    <dgm:pt modelId="{808CAB58-FB6E-E84B-8F6C-44D19475F51F}" type="sibTrans" cxnId="{D81637F5-9F82-B849-915F-D5DE0C56C81D}">
      <dgm:prSet/>
      <dgm:spPr/>
      <dgm:t>
        <a:bodyPr/>
        <a:lstStyle/>
        <a:p>
          <a:endParaRPr lang="en-US"/>
        </a:p>
      </dgm:t>
    </dgm:pt>
    <dgm:pt modelId="{4D4963AE-D9E0-0D45-AD1C-444E701C4BFC}">
      <dgm:prSet phldrT="[Text]" custT="1"/>
      <dgm:spPr/>
      <dgm:t>
        <a:bodyPr/>
        <a:lstStyle/>
        <a:p>
          <a:r>
            <a:rPr lang="en-US" sz="1800" b="1" kern="1200" dirty="0"/>
            <a:t>Define features, criteria and constraints.</a:t>
          </a:r>
        </a:p>
      </dgm:t>
    </dgm:pt>
    <dgm:pt modelId="{97374611-FC25-364C-9D3C-EAD75066FAE9}" type="parTrans" cxnId="{AC8A75DB-D2AD-0341-A291-0A647F0099D1}">
      <dgm:prSet/>
      <dgm:spPr/>
      <dgm:t>
        <a:bodyPr/>
        <a:lstStyle/>
        <a:p>
          <a:endParaRPr lang="en-US"/>
        </a:p>
      </dgm:t>
    </dgm:pt>
    <dgm:pt modelId="{D2D4D7ED-A6DD-2842-930C-92406DC0B637}" type="sibTrans" cxnId="{AC8A75DB-D2AD-0341-A291-0A647F0099D1}">
      <dgm:prSet/>
      <dgm:spPr/>
      <dgm:t>
        <a:bodyPr/>
        <a:lstStyle/>
        <a:p>
          <a:endParaRPr lang="en-US"/>
        </a:p>
      </dgm:t>
    </dgm:pt>
    <dgm:pt modelId="{C89D4C51-B695-B14A-A7C8-3AC753C0B649}">
      <dgm:prSet phldrT="[Text]" custT="1"/>
      <dgm:spPr/>
      <dgm:t>
        <a:bodyPr/>
        <a:lstStyle/>
        <a:p>
          <a:r>
            <a:rPr lang="en-US" sz="1800" b="1" kern="1200" dirty="0"/>
            <a:t>Hyperparameter tuning.</a:t>
          </a:r>
        </a:p>
      </dgm:t>
    </dgm:pt>
    <dgm:pt modelId="{B3A4380F-0DD3-A548-BDC9-5D16F29B5DA4}" type="parTrans" cxnId="{288340C7-B148-9948-B49E-8D09C385896B}">
      <dgm:prSet/>
      <dgm:spPr/>
      <dgm:t>
        <a:bodyPr/>
        <a:lstStyle/>
        <a:p>
          <a:endParaRPr lang="en-US"/>
        </a:p>
      </dgm:t>
    </dgm:pt>
    <dgm:pt modelId="{28882B33-C1D5-FF45-B317-C4FE703A8AD8}" type="sibTrans" cxnId="{288340C7-B148-9948-B49E-8D09C385896B}">
      <dgm:prSet/>
      <dgm:spPr/>
      <dgm:t>
        <a:bodyPr/>
        <a:lstStyle/>
        <a:p>
          <a:endParaRPr lang="en-US"/>
        </a:p>
      </dgm:t>
    </dgm:pt>
    <dgm:pt modelId="{CAF8F5B7-1E87-1F45-A078-F1DA650CD6FA}">
      <dgm:prSet phldrT="[Text]" custT="1"/>
      <dgm:spPr/>
      <dgm:t>
        <a:bodyPr/>
        <a:lstStyle/>
        <a:p>
          <a:r>
            <a:rPr lang="en-US" sz="1800" b="1" kern="1200" dirty="0"/>
            <a:t>Evaluate model’s accuracy</a:t>
          </a:r>
        </a:p>
      </dgm:t>
    </dgm:pt>
    <dgm:pt modelId="{D8A7A4E2-1B82-E347-A040-7C9E3A6627E3}" type="parTrans" cxnId="{06676706-16AA-F848-8B81-8A1657999DE4}">
      <dgm:prSet/>
      <dgm:spPr/>
      <dgm:t>
        <a:bodyPr/>
        <a:lstStyle/>
        <a:p>
          <a:endParaRPr lang="en-US"/>
        </a:p>
      </dgm:t>
    </dgm:pt>
    <dgm:pt modelId="{0C66E19E-F514-104B-9DB9-DFF21E6DEB0D}" type="sibTrans" cxnId="{06676706-16AA-F848-8B81-8A1657999DE4}">
      <dgm:prSet/>
      <dgm:spPr/>
      <dgm:t>
        <a:bodyPr/>
        <a:lstStyle/>
        <a:p>
          <a:endParaRPr lang="en-US"/>
        </a:p>
      </dgm:t>
    </dgm:pt>
    <dgm:pt modelId="{11F0B86D-D0E1-784C-BAA4-C17633C3509D}">
      <dgm:prSet phldrT="[Text]" custT="1"/>
      <dgm:spPr/>
      <dgm:t>
        <a:bodyPr/>
        <a:lstStyle/>
        <a:p>
          <a:r>
            <a:rPr lang="en-US" sz="1800" b="1" kern="1200" dirty="0"/>
            <a:t>Algorithm outcome</a:t>
          </a:r>
        </a:p>
      </dgm:t>
    </dgm:pt>
    <dgm:pt modelId="{B2239808-F538-5B42-B14F-EA6B62A4B568}" type="parTrans" cxnId="{4A9DB2FE-515B-AE42-A416-CF54CC9CD492}">
      <dgm:prSet/>
      <dgm:spPr/>
      <dgm:t>
        <a:bodyPr/>
        <a:lstStyle/>
        <a:p>
          <a:endParaRPr lang="en-US"/>
        </a:p>
      </dgm:t>
    </dgm:pt>
    <dgm:pt modelId="{BA68E70C-219F-DE47-A3FD-FDF7E6BA3969}" type="sibTrans" cxnId="{4A9DB2FE-515B-AE42-A416-CF54CC9CD492}">
      <dgm:prSet/>
      <dgm:spPr/>
      <dgm:t>
        <a:bodyPr/>
        <a:lstStyle/>
        <a:p>
          <a:endParaRPr lang="en-US"/>
        </a:p>
      </dgm:t>
    </dgm:pt>
    <dgm:pt modelId="{B5248240-5783-F045-8CFF-6F23A2CECB12}">
      <dgm:prSet phldrT="[Text]" custT="1"/>
      <dgm:spPr/>
      <dgm:t>
        <a:bodyPr/>
        <a:lstStyle/>
        <a:p>
          <a:r>
            <a:rPr lang="en-US" sz="1800" b="1" kern="1200" dirty="0"/>
            <a:t>Predictive score or ranking</a:t>
          </a:r>
        </a:p>
      </dgm:t>
    </dgm:pt>
    <dgm:pt modelId="{98A5BE68-646E-4842-8C65-B25666DB66CE}" type="parTrans" cxnId="{2A7258B7-D9BE-F54E-9285-F8D9584F3EC4}">
      <dgm:prSet/>
      <dgm:spPr/>
      <dgm:t>
        <a:bodyPr/>
        <a:lstStyle/>
        <a:p>
          <a:endParaRPr lang="en-US"/>
        </a:p>
      </dgm:t>
    </dgm:pt>
    <dgm:pt modelId="{55ABF4A9-2E08-1C4A-AF61-52D7F1667135}" type="sibTrans" cxnId="{2A7258B7-D9BE-F54E-9285-F8D9584F3EC4}">
      <dgm:prSet/>
      <dgm:spPr/>
      <dgm:t>
        <a:bodyPr/>
        <a:lstStyle/>
        <a:p>
          <a:endParaRPr lang="en-US"/>
        </a:p>
      </dgm:t>
    </dgm:pt>
    <dgm:pt modelId="{952629BF-98B3-924C-96FC-56CBEA80D99E}">
      <dgm:prSet phldrT="[Text]" custT="1"/>
      <dgm:spPr/>
      <dgm:t>
        <a:bodyPr/>
        <a:lstStyle/>
        <a:p>
          <a:r>
            <a:rPr lang="en-US" sz="1800" b="1" kern="1200" dirty="0"/>
            <a:t>Identify prediction target</a:t>
          </a:r>
        </a:p>
      </dgm:t>
    </dgm:pt>
    <dgm:pt modelId="{B87BE389-4BE9-9845-8336-D8CE38D4FE84}" type="parTrans" cxnId="{C1AF20F7-BE93-9A4E-85EC-8D732229B167}">
      <dgm:prSet/>
      <dgm:spPr/>
      <dgm:t>
        <a:bodyPr/>
        <a:lstStyle/>
        <a:p>
          <a:endParaRPr lang="en-US"/>
        </a:p>
      </dgm:t>
    </dgm:pt>
    <dgm:pt modelId="{0D5D12C0-1EF8-4343-A28F-2A1E96244A31}" type="sibTrans" cxnId="{C1AF20F7-BE93-9A4E-85EC-8D732229B167}">
      <dgm:prSet/>
      <dgm:spPr/>
      <dgm:t>
        <a:bodyPr/>
        <a:lstStyle/>
        <a:p>
          <a:endParaRPr lang="en-US"/>
        </a:p>
      </dgm:t>
    </dgm:pt>
    <dgm:pt modelId="{F4D98459-B0E0-EC47-9F4D-E9AE0D116204}" type="pres">
      <dgm:prSet presAssocID="{7B7C40DB-C137-B149-84B2-35BA782A47D9}" presName="diagram" presStyleCnt="0">
        <dgm:presLayoutVars>
          <dgm:dir/>
          <dgm:resizeHandles val="exact"/>
        </dgm:presLayoutVars>
      </dgm:prSet>
      <dgm:spPr/>
    </dgm:pt>
    <dgm:pt modelId="{569A720A-32F7-3A45-82EA-E6DB561B3B85}" type="pres">
      <dgm:prSet presAssocID="{67EF9AFF-E90C-324C-868B-838E1C5FBEB3}" presName="node" presStyleLbl="node1" presStyleIdx="0" presStyleCnt="3" custScaleY="59840">
        <dgm:presLayoutVars>
          <dgm:bulletEnabled val="1"/>
        </dgm:presLayoutVars>
      </dgm:prSet>
      <dgm:spPr/>
    </dgm:pt>
    <dgm:pt modelId="{D95F9560-C207-7D46-ACAF-F642142585CC}" type="pres">
      <dgm:prSet presAssocID="{CEF3E24F-1854-3B46-87CB-4069D5A42434}" presName="sibTrans" presStyleCnt="0"/>
      <dgm:spPr/>
    </dgm:pt>
    <dgm:pt modelId="{43741D2F-2487-044A-AE7F-073B79EB54AC}" type="pres">
      <dgm:prSet presAssocID="{F11ACCD6-27D2-014E-B06B-095C80895F0F}" presName="node" presStyleLbl="node1" presStyleIdx="1" presStyleCnt="3" custScaleY="162347" custLinFactNeighborX="-1240" custLinFactNeighborY="1286">
        <dgm:presLayoutVars>
          <dgm:bulletEnabled val="1"/>
        </dgm:presLayoutVars>
      </dgm:prSet>
      <dgm:spPr/>
    </dgm:pt>
    <dgm:pt modelId="{B666F531-C37F-CC42-BFE6-E5DF1CD5C71C}" type="pres">
      <dgm:prSet presAssocID="{6E431B7E-FDD3-B841-9908-23B046C69F8F}" presName="sibTrans" presStyleCnt="0"/>
      <dgm:spPr/>
    </dgm:pt>
    <dgm:pt modelId="{DB2B2BFE-506B-0548-BEAD-B4867193E820}" type="pres">
      <dgm:prSet presAssocID="{11F0B86D-D0E1-784C-BAA4-C17633C3509D}" presName="node" presStyleLbl="node1" presStyleIdx="2" presStyleCnt="3" custScaleY="52317" custLinFactNeighborX="-467" custLinFactNeighborY="4059">
        <dgm:presLayoutVars>
          <dgm:bulletEnabled val="1"/>
        </dgm:presLayoutVars>
      </dgm:prSet>
      <dgm:spPr/>
    </dgm:pt>
  </dgm:ptLst>
  <dgm:cxnLst>
    <dgm:cxn modelId="{2AD60B01-6837-524F-B04B-9E4D2D54DC87}" type="presOf" srcId="{CAF8F5B7-1E87-1F45-A078-F1DA650CD6FA}" destId="{43741D2F-2487-044A-AE7F-073B79EB54AC}" srcOrd="0" destOrd="5" presId="urn:microsoft.com/office/officeart/2005/8/layout/default"/>
    <dgm:cxn modelId="{06676706-16AA-F848-8B81-8A1657999DE4}" srcId="{F11ACCD6-27D2-014E-B06B-095C80895F0F}" destId="{CAF8F5B7-1E87-1F45-A078-F1DA650CD6FA}" srcOrd="4" destOrd="0" parTransId="{D8A7A4E2-1B82-E347-A040-7C9E3A6627E3}" sibTransId="{0C66E19E-F514-104B-9DB9-DFF21E6DEB0D}"/>
    <dgm:cxn modelId="{7A7FB413-66EB-3543-B2C8-69361A5DC01C}" type="presOf" srcId="{952629BF-98B3-924C-96FC-56CBEA80D99E}" destId="{43741D2F-2487-044A-AE7F-073B79EB54AC}" srcOrd="0" destOrd="2" presId="urn:microsoft.com/office/officeart/2005/8/layout/default"/>
    <dgm:cxn modelId="{AEC26B17-0161-844E-AC15-B5C6A15D0B78}" type="presOf" srcId="{F11ACCD6-27D2-014E-B06B-095C80895F0F}" destId="{43741D2F-2487-044A-AE7F-073B79EB54AC}" srcOrd="0" destOrd="0" presId="urn:microsoft.com/office/officeart/2005/8/layout/default"/>
    <dgm:cxn modelId="{1E6E4834-56BC-4C49-AFE9-286DF72E8334}" type="presOf" srcId="{4D4963AE-D9E0-0D45-AD1C-444E701C4BFC}" destId="{43741D2F-2487-044A-AE7F-073B79EB54AC}" srcOrd="0" destOrd="3" presId="urn:microsoft.com/office/officeart/2005/8/layout/default"/>
    <dgm:cxn modelId="{061BD254-8DF3-9344-A4FB-5B26327622EB}" type="presOf" srcId="{C89D4C51-B695-B14A-A7C8-3AC753C0B649}" destId="{43741D2F-2487-044A-AE7F-073B79EB54AC}" srcOrd="0" destOrd="4" presId="urn:microsoft.com/office/officeart/2005/8/layout/default"/>
    <dgm:cxn modelId="{DB183A58-A86A-B445-B25B-649EE8BD094D}" srcId="{7B7C40DB-C137-B149-84B2-35BA782A47D9}" destId="{F11ACCD6-27D2-014E-B06B-095C80895F0F}" srcOrd="1" destOrd="0" parTransId="{98C146B7-B121-E44E-B2B7-99295CDC67F2}" sibTransId="{6E431B7E-FDD3-B841-9908-23B046C69F8F}"/>
    <dgm:cxn modelId="{9115A36D-37EA-A642-8B20-ACC535AEE07C}" type="presOf" srcId="{11F0B86D-D0E1-784C-BAA4-C17633C3509D}" destId="{DB2B2BFE-506B-0548-BEAD-B4867193E820}" srcOrd="0" destOrd="0" presId="urn:microsoft.com/office/officeart/2005/8/layout/default"/>
    <dgm:cxn modelId="{84F0C58A-74AC-9549-AD6E-A9D09B3FE4FA}" type="presOf" srcId="{67EF9AFF-E90C-324C-868B-838E1C5FBEB3}" destId="{569A720A-32F7-3A45-82EA-E6DB561B3B85}" srcOrd="0" destOrd="0" presId="urn:microsoft.com/office/officeart/2005/8/layout/default"/>
    <dgm:cxn modelId="{B37C5CAB-AF2C-224E-9148-677328E57BB8}" type="presOf" srcId="{B5248240-5783-F045-8CFF-6F23A2CECB12}" destId="{DB2B2BFE-506B-0548-BEAD-B4867193E820}" srcOrd="0" destOrd="1" presId="urn:microsoft.com/office/officeart/2005/8/layout/default"/>
    <dgm:cxn modelId="{AC2B17B0-6C3B-8245-B189-F909057E79D7}" type="presOf" srcId="{1F75E016-D121-C34B-B64F-25B8658A6713}" destId="{569A720A-32F7-3A45-82EA-E6DB561B3B85}" srcOrd="0" destOrd="1" presId="urn:microsoft.com/office/officeart/2005/8/layout/default"/>
    <dgm:cxn modelId="{F560A1B3-8C32-384A-8C1E-60E32BF3DBFE}" type="presOf" srcId="{3C5CC23E-4F4C-6847-AD5C-87E8F402F20E}" destId="{43741D2F-2487-044A-AE7F-073B79EB54AC}" srcOrd="0" destOrd="1" presId="urn:microsoft.com/office/officeart/2005/8/layout/default"/>
    <dgm:cxn modelId="{2A7258B7-D9BE-F54E-9285-F8D9584F3EC4}" srcId="{11F0B86D-D0E1-784C-BAA4-C17633C3509D}" destId="{B5248240-5783-F045-8CFF-6F23A2CECB12}" srcOrd="0" destOrd="0" parTransId="{98A5BE68-646E-4842-8C65-B25666DB66CE}" sibTransId="{55ABF4A9-2E08-1C4A-AF61-52D7F1667135}"/>
    <dgm:cxn modelId="{288340C7-B148-9948-B49E-8D09C385896B}" srcId="{F11ACCD6-27D2-014E-B06B-095C80895F0F}" destId="{C89D4C51-B695-B14A-A7C8-3AC753C0B649}" srcOrd="3" destOrd="0" parTransId="{B3A4380F-0DD3-A548-BDC9-5D16F29B5DA4}" sibTransId="{28882B33-C1D5-FF45-B317-C4FE703A8AD8}"/>
    <dgm:cxn modelId="{174E78CB-607E-D84A-B649-24A3866A431E}" srcId="{7B7C40DB-C137-B149-84B2-35BA782A47D9}" destId="{67EF9AFF-E90C-324C-868B-838E1C5FBEB3}" srcOrd="0" destOrd="0" parTransId="{E9813592-4A9F-4748-B130-48643478DD1B}" sibTransId="{CEF3E24F-1854-3B46-87CB-4069D5A42434}"/>
    <dgm:cxn modelId="{D90A56D5-E55E-C24E-A24A-85DFEE74BE07}" type="presOf" srcId="{7B7C40DB-C137-B149-84B2-35BA782A47D9}" destId="{F4D98459-B0E0-EC47-9F4D-E9AE0D116204}" srcOrd="0" destOrd="0" presId="urn:microsoft.com/office/officeart/2005/8/layout/default"/>
    <dgm:cxn modelId="{AC8A75DB-D2AD-0341-A291-0A647F0099D1}" srcId="{F11ACCD6-27D2-014E-B06B-095C80895F0F}" destId="{4D4963AE-D9E0-0D45-AD1C-444E701C4BFC}" srcOrd="2" destOrd="0" parTransId="{97374611-FC25-364C-9D3C-EAD75066FAE9}" sibTransId="{D2D4D7ED-A6DD-2842-930C-92406DC0B637}"/>
    <dgm:cxn modelId="{16D571F4-CE2E-F244-9240-B704FC4BF320}" srcId="{F11ACCD6-27D2-014E-B06B-095C80895F0F}" destId="{3C5CC23E-4F4C-6847-AD5C-87E8F402F20E}" srcOrd="0" destOrd="0" parTransId="{9778DA80-1AE2-A84A-92D2-C8EA1308B54C}" sibTransId="{2D2DA1ED-888E-FC47-88DD-7D77FFDCEBDD}"/>
    <dgm:cxn modelId="{D81637F5-9F82-B849-915F-D5DE0C56C81D}" srcId="{67EF9AFF-E90C-324C-868B-838E1C5FBEB3}" destId="{1F75E016-D121-C34B-B64F-25B8658A6713}" srcOrd="0" destOrd="0" parTransId="{A895D71C-9A24-E145-A90D-229DDC3DE86F}" sibTransId="{808CAB58-FB6E-E84B-8F6C-44D19475F51F}"/>
    <dgm:cxn modelId="{C1AF20F7-BE93-9A4E-85EC-8D732229B167}" srcId="{F11ACCD6-27D2-014E-B06B-095C80895F0F}" destId="{952629BF-98B3-924C-96FC-56CBEA80D99E}" srcOrd="1" destOrd="0" parTransId="{B87BE389-4BE9-9845-8336-D8CE38D4FE84}" sibTransId="{0D5D12C0-1EF8-4343-A28F-2A1E96244A31}"/>
    <dgm:cxn modelId="{4A9DB2FE-515B-AE42-A416-CF54CC9CD492}" srcId="{7B7C40DB-C137-B149-84B2-35BA782A47D9}" destId="{11F0B86D-D0E1-784C-BAA4-C17633C3509D}" srcOrd="2" destOrd="0" parTransId="{B2239808-F538-5B42-B14F-EA6B62A4B568}" sibTransId="{BA68E70C-219F-DE47-A3FD-FDF7E6BA3969}"/>
    <dgm:cxn modelId="{EA40D6A8-1FB1-2B48-B2D8-4ABD91024023}" type="presParOf" srcId="{F4D98459-B0E0-EC47-9F4D-E9AE0D116204}" destId="{569A720A-32F7-3A45-82EA-E6DB561B3B85}" srcOrd="0" destOrd="0" presId="urn:microsoft.com/office/officeart/2005/8/layout/default"/>
    <dgm:cxn modelId="{86313155-58DE-7A40-9948-7C12CBE87504}" type="presParOf" srcId="{F4D98459-B0E0-EC47-9F4D-E9AE0D116204}" destId="{D95F9560-C207-7D46-ACAF-F642142585CC}" srcOrd="1" destOrd="0" presId="urn:microsoft.com/office/officeart/2005/8/layout/default"/>
    <dgm:cxn modelId="{2F46FA77-4E0D-9E41-9A0E-BBAF3B6C2105}" type="presParOf" srcId="{F4D98459-B0E0-EC47-9F4D-E9AE0D116204}" destId="{43741D2F-2487-044A-AE7F-073B79EB54AC}" srcOrd="2" destOrd="0" presId="urn:microsoft.com/office/officeart/2005/8/layout/default"/>
    <dgm:cxn modelId="{72D7ADBD-D25A-574C-BF43-B7347DE4E745}" type="presParOf" srcId="{F4D98459-B0E0-EC47-9F4D-E9AE0D116204}" destId="{B666F531-C37F-CC42-BFE6-E5DF1CD5C71C}" srcOrd="3" destOrd="0" presId="urn:microsoft.com/office/officeart/2005/8/layout/default"/>
    <dgm:cxn modelId="{5BC119F1-2E45-B645-AA6F-E2F10FA79521}" type="presParOf" srcId="{F4D98459-B0E0-EC47-9F4D-E9AE0D116204}" destId="{DB2B2BFE-506B-0548-BEAD-B4867193E820}"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7C40DB-C137-B149-84B2-35BA782A47D9}"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AD04BFCC-660C-8040-8A17-604DC8D82DC1}">
      <dgm:prSet phldrT="[Text]" custT="1"/>
      <dgm:spPr/>
      <dgm:t>
        <a:bodyPr/>
        <a:lstStyle/>
        <a:p>
          <a:r>
            <a:rPr lang="en-US" sz="2400" b="1" dirty="0"/>
            <a:t> Step 1: Understand Stakeholders</a:t>
          </a:r>
          <a:endParaRPr lang="en-US" sz="1800" b="1" dirty="0"/>
        </a:p>
      </dgm:t>
    </dgm:pt>
    <dgm:pt modelId="{AE0A84FD-B2AA-634C-8D80-38880F491EDD}" type="parTrans" cxnId="{8D862770-577C-ED4C-9381-6E99CA1D5913}">
      <dgm:prSet/>
      <dgm:spPr/>
      <dgm:t>
        <a:bodyPr/>
        <a:lstStyle/>
        <a:p>
          <a:endParaRPr lang="en-US"/>
        </a:p>
      </dgm:t>
    </dgm:pt>
    <dgm:pt modelId="{452BC0E2-9ADA-4C49-A06C-59F1BB2E4E81}" type="sibTrans" cxnId="{8D862770-577C-ED4C-9381-6E99CA1D5913}">
      <dgm:prSet/>
      <dgm:spPr/>
      <dgm:t>
        <a:bodyPr/>
        <a:lstStyle/>
        <a:p>
          <a:endParaRPr lang="en-US"/>
        </a:p>
      </dgm:t>
    </dgm:pt>
    <dgm:pt modelId="{F11ACCD6-27D2-014E-B06B-095C80895F0F}">
      <dgm:prSet phldrT="[Text]" custT="1"/>
      <dgm:spPr/>
      <dgm:t>
        <a:bodyPr/>
        <a:lstStyle/>
        <a:p>
          <a:r>
            <a:rPr lang="en-US" sz="2000" b="1" dirty="0"/>
            <a:t> </a:t>
          </a:r>
          <a:r>
            <a:rPr lang="en-US" sz="2400" b="1" dirty="0"/>
            <a:t>Step 2. Algorithm Prototyping</a:t>
          </a:r>
        </a:p>
      </dgm:t>
    </dgm:pt>
    <dgm:pt modelId="{98C146B7-B121-E44E-B2B7-99295CDC67F2}" type="parTrans" cxnId="{DB183A58-A86A-B445-B25B-649EE8BD094D}">
      <dgm:prSet/>
      <dgm:spPr/>
      <dgm:t>
        <a:bodyPr/>
        <a:lstStyle/>
        <a:p>
          <a:endParaRPr lang="en-US"/>
        </a:p>
      </dgm:t>
    </dgm:pt>
    <dgm:pt modelId="{6E431B7E-FDD3-B841-9908-23B046C69F8F}" type="sibTrans" cxnId="{DB183A58-A86A-B445-B25B-649EE8BD094D}">
      <dgm:prSet/>
      <dgm:spPr/>
      <dgm:t>
        <a:bodyPr/>
        <a:lstStyle/>
        <a:p>
          <a:endParaRPr lang="en-US"/>
        </a:p>
      </dgm:t>
    </dgm:pt>
    <dgm:pt modelId="{10D1CA9D-377B-E440-92DE-F9FFA1FF50A1}">
      <dgm:prSet phldrT="[Text]" custT="1"/>
      <dgm:spPr/>
      <dgm:t>
        <a:bodyPr/>
        <a:lstStyle/>
        <a:p>
          <a:r>
            <a:rPr lang="en-US" sz="2400" b="1" dirty="0"/>
            <a:t>Step 4: Iterative Refinement</a:t>
          </a:r>
        </a:p>
      </dgm:t>
    </dgm:pt>
    <dgm:pt modelId="{2C62BD30-8B2F-2B42-9916-F64756D28287}" type="parTrans" cxnId="{7205BEFC-6763-E14F-B1B4-1BB9463392FD}">
      <dgm:prSet/>
      <dgm:spPr/>
      <dgm:t>
        <a:bodyPr/>
        <a:lstStyle/>
        <a:p>
          <a:endParaRPr lang="en-US"/>
        </a:p>
      </dgm:t>
    </dgm:pt>
    <dgm:pt modelId="{68BAE441-BC3E-384F-B254-7A7652172236}" type="sibTrans" cxnId="{7205BEFC-6763-E14F-B1B4-1BB9463392FD}">
      <dgm:prSet/>
      <dgm:spPr/>
      <dgm:t>
        <a:bodyPr/>
        <a:lstStyle/>
        <a:p>
          <a:endParaRPr lang="en-US"/>
        </a:p>
      </dgm:t>
    </dgm:pt>
    <dgm:pt modelId="{B475F6B9-8E2A-C04E-8BFA-840A47E847DA}">
      <dgm:prSet phldrT="[Text]" custT="1"/>
      <dgm:spPr/>
      <dgm:t>
        <a:bodyPr/>
        <a:lstStyle/>
        <a:p>
          <a:r>
            <a:rPr lang="en-US" sz="2400" b="1" dirty="0"/>
            <a:t>Step 5: Acceptance, Accuracy and Impact (AAI) Evaluation</a:t>
          </a:r>
        </a:p>
      </dgm:t>
    </dgm:pt>
    <dgm:pt modelId="{65EFCF88-F2B2-7142-9273-F7DFA6BAD250}" type="parTrans" cxnId="{32422A80-F877-C741-9580-C447B04E0215}">
      <dgm:prSet/>
      <dgm:spPr/>
      <dgm:t>
        <a:bodyPr/>
        <a:lstStyle/>
        <a:p>
          <a:endParaRPr lang="en-US"/>
        </a:p>
      </dgm:t>
    </dgm:pt>
    <dgm:pt modelId="{AEEB0280-9702-4A47-9530-DC23D8DCF316}" type="sibTrans" cxnId="{32422A80-F877-C741-9580-C447B04E0215}">
      <dgm:prSet/>
      <dgm:spPr/>
      <dgm:t>
        <a:bodyPr/>
        <a:lstStyle/>
        <a:p>
          <a:endParaRPr lang="en-US"/>
        </a:p>
      </dgm:t>
    </dgm:pt>
    <dgm:pt modelId="{1E8376C7-1D31-7348-B843-56E01FAFBFDE}">
      <dgm:prSet phldrT="[Text]" custT="1"/>
      <dgm:spPr/>
      <dgm:t>
        <a:bodyPr/>
        <a:lstStyle/>
        <a:p>
          <a:r>
            <a:rPr lang="en-US" sz="2400" b="1" dirty="0"/>
            <a:t>Step 3. Pilot Deploy Algorithm with Stakeholders</a:t>
          </a:r>
        </a:p>
      </dgm:t>
    </dgm:pt>
    <dgm:pt modelId="{B13BC286-B7A5-EB46-AC46-8C595F0F0237}" type="parTrans" cxnId="{4869FDB5-5D2E-6440-9DDE-782598952819}">
      <dgm:prSet/>
      <dgm:spPr/>
      <dgm:t>
        <a:bodyPr/>
        <a:lstStyle/>
        <a:p>
          <a:endParaRPr lang="en-US"/>
        </a:p>
      </dgm:t>
    </dgm:pt>
    <dgm:pt modelId="{A38C91AD-3F62-7F4A-9DB1-027855CDE4A2}" type="sibTrans" cxnId="{4869FDB5-5D2E-6440-9DDE-782598952819}">
      <dgm:prSet/>
      <dgm:spPr/>
      <dgm:t>
        <a:bodyPr/>
        <a:lstStyle/>
        <a:p>
          <a:endParaRPr lang="en-US"/>
        </a:p>
      </dgm:t>
    </dgm:pt>
    <dgm:pt modelId="{56731CBA-9C55-FE4D-BAB9-8AD45CA2B7EB}" type="pres">
      <dgm:prSet presAssocID="{7B7C40DB-C137-B149-84B2-35BA782A47D9}" presName="outerComposite" presStyleCnt="0">
        <dgm:presLayoutVars>
          <dgm:chMax val="5"/>
          <dgm:dir/>
          <dgm:resizeHandles val="exact"/>
        </dgm:presLayoutVars>
      </dgm:prSet>
      <dgm:spPr/>
    </dgm:pt>
    <dgm:pt modelId="{2F925592-13DF-1B4A-ACE9-24EEAB4F7048}" type="pres">
      <dgm:prSet presAssocID="{7B7C40DB-C137-B149-84B2-35BA782A47D9}" presName="dummyMaxCanvas" presStyleCnt="0">
        <dgm:presLayoutVars/>
      </dgm:prSet>
      <dgm:spPr/>
    </dgm:pt>
    <dgm:pt modelId="{1E9569E0-A682-C14E-B9F6-2B69EE3546D0}" type="pres">
      <dgm:prSet presAssocID="{7B7C40DB-C137-B149-84B2-35BA782A47D9}" presName="FiveNodes_1" presStyleLbl="node1" presStyleIdx="0" presStyleCnt="5">
        <dgm:presLayoutVars>
          <dgm:bulletEnabled val="1"/>
        </dgm:presLayoutVars>
      </dgm:prSet>
      <dgm:spPr/>
    </dgm:pt>
    <dgm:pt modelId="{6D825847-E510-064D-82B6-A086ACD59752}" type="pres">
      <dgm:prSet presAssocID="{7B7C40DB-C137-B149-84B2-35BA782A47D9}" presName="FiveNodes_2" presStyleLbl="node1" presStyleIdx="1" presStyleCnt="5">
        <dgm:presLayoutVars>
          <dgm:bulletEnabled val="1"/>
        </dgm:presLayoutVars>
      </dgm:prSet>
      <dgm:spPr/>
    </dgm:pt>
    <dgm:pt modelId="{663F9395-A51F-0146-9677-897F6621419B}" type="pres">
      <dgm:prSet presAssocID="{7B7C40DB-C137-B149-84B2-35BA782A47D9}" presName="FiveNodes_3" presStyleLbl="node1" presStyleIdx="2" presStyleCnt="5">
        <dgm:presLayoutVars>
          <dgm:bulletEnabled val="1"/>
        </dgm:presLayoutVars>
      </dgm:prSet>
      <dgm:spPr/>
    </dgm:pt>
    <dgm:pt modelId="{1A6FA84E-BBD2-9A44-AAEF-01A64F284364}" type="pres">
      <dgm:prSet presAssocID="{7B7C40DB-C137-B149-84B2-35BA782A47D9}" presName="FiveNodes_4" presStyleLbl="node1" presStyleIdx="3" presStyleCnt="5">
        <dgm:presLayoutVars>
          <dgm:bulletEnabled val="1"/>
        </dgm:presLayoutVars>
      </dgm:prSet>
      <dgm:spPr/>
    </dgm:pt>
    <dgm:pt modelId="{71C96834-60CB-794F-A8E1-5BA1A0ADCCA0}" type="pres">
      <dgm:prSet presAssocID="{7B7C40DB-C137-B149-84B2-35BA782A47D9}" presName="FiveNodes_5" presStyleLbl="node1" presStyleIdx="4" presStyleCnt="5">
        <dgm:presLayoutVars>
          <dgm:bulletEnabled val="1"/>
        </dgm:presLayoutVars>
      </dgm:prSet>
      <dgm:spPr/>
    </dgm:pt>
    <dgm:pt modelId="{CB5B273C-0BE7-2B42-A122-B50E9E60C2D7}" type="pres">
      <dgm:prSet presAssocID="{7B7C40DB-C137-B149-84B2-35BA782A47D9}" presName="FiveConn_1-2" presStyleLbl="fgAccFollowNode1" presStyleIdx="0" presStyleCnt="4">
        <dgm:presLayoutVars>
          <dgm:bulletEnabled val="1"/>
        </dgm:presLayoutVars>
      </dgm:prSet>
      <dgm:spPr/>
    </dgm:pt>
    <dgm:pt modelId="{66C17E64-4482-BD47-A550-E9FA77AE6129}" type="pres">
      <dgm:prSet presAssocID="{7B7C40DB-C137-B149-84B2-35BA782A47D9}" presName="FiveConn_2-3" presStyleLbl="fgAccFollowNode1" presStyleIdx="1" presStyleCnt="4">
        <dgm:presLayoutVars>
          <dgm:bulletEnabled val="1"/>
        </dgm:presLayoutVars>
      </dgm:prSet>
      <dgm:spPr/>
    </dgm:pt>
    <dgm:pt modelId="{738EA1F0-7E11-7D46-83F6-5720C2C46D1E}" type="pres">
      <dgm:prSet presAssocID="{7B7C40DB-C137-B149-84B2-35BA782A47D9}" presName="FiveConn_3-4" presStyleLbl="fgAccFollowNode1" presStyleIdx="2" presStyleCnt="4">
        <dgm:presLayoutVars>
          <dgm:bulletEnabled val="1"/>
        </dgm:presLayoutVars>
      </dgm:prSet>
      <dgm:spPr/>
    </dgm:pt>
    <dgm:pt modelId="{60DDA489-D9A4-1940-970F-F3996231AA42}" type="pres">
      <dgm:prSet presAssocID="{7B7C40DB-C137-B149-84B2-35BA782A47D9}" presName="FiveConn_4-5" presStyleLbl="fgAccFollowNode1" presStyleIdx="3" presStyleCnt="4">
        <dgm:presLayoutVars>
          <dgm:bulletEnabled val="1"/>
        </dgm:presLayoutVars>
      </dgm:prSet>
      <dgm:spPr/>
    </dgm:pt>
    <dgm:pt modelId="{31983074-3E1B-5E4E-B63B-D4AA3F275467}" type="pres">
      <dgm:prSet presAssocID="{7B7C40DB-C137-B149-84B2-35BA782A47D9}" presName="FiveNodes_1_text" presStyleLbl="node1" presStyleIdx="4" presStyleCnt="5">
        <dgm:presLayoutVars>
          <dgm:bulletEnabled val="1"/>
        </dgm:presLayoutVars>
      </dgm:prSet>
      <dgm:spPr/>
    </dgm:pt>
    <dgm:pt modelId="{53220238-353E-7343-A4B1-00EDCD6D346A}" type="pres">
      <dgm:prSet presAssocID="{7B7C40DB-C137-B149-84B2-35BA782A47D9}" presName="FiveNodes_2_text" presStyleLbl="node1" presStyleIdx="4" presStyleCnt="5">
        <dgm:presLayoutVars>
          <dgm:bulletEnabled val="1"/>
        </dgm:presLayoutVars>
      </dgm:prSet>
      <dgm:spPr/>
    </dgm:pt>
    <dgm:pt modelId="{51B21F03-74D5-3041-937F-EDF1E5D0DA05}" type="pres">
      <dgm:prSet presAssocID="{7B7C40DB-C137-B149-84B2-35BA782A47D9}" presName="FiveNodes_3_text" presStyleLbl="node1" presStyleIdx="4" presStyleCnt="5">
        <dgm:presLayoutVars>
          <dgm:bulletEnabled val="1"/>
        </dgm:presLayoutVars>
      </dgm:prSet>
      <dgm:spPr/>
    </dgm:pt>
    <dgm:pt modelId="{967FC199-C0A1-2A4B-B633-965E32B40832}" type="pres">
      <dgm:prSet presAssocID="{7B7C40DB-C137-B149-84B2-35BA782A47D9}" presName="FiveNodes_4_text" presStyleLbl="node1" presStyleIdx="4" presStyleCnt="5">
        <dgm:presLayoutVars>
          <dgm:bulletEnabled val="1"/>
        </dgm:presLayoutVars>
      </dgm:prSet>
      <dgm:spPr/>
    </dgm:pt>
    <dgm:pt modelId="{B4759541-B67A-4042-8D95-20D811DEA329}" type="pres">
      <dgm:prSet presAssocID="{7B7C40DB-C137-B149-84B2-35BA782A47D9}" presName="FiveNodes_5_text" presStyleLbl="node1" presStyleIdx="4" presStyleCnt="5">
        <dgm:presLayoutVars>
          <dgm:bulletEnabled val="1"/>
        </dgm:presLayoutVars>
      </dgm:prSet>
      <dgm:spPr/>
    </dgm:pt>
  </dgm:ptLst>
  <dgm:cxnLst>
    <dgm:cxn modelId="{CF35B605-5776-F942-9A01-00173DCDF71A}" type="presOf" srcId="{B475F6B9-8E2A-C04E-8BFA-840A47E847DA}" destId="{B4759541-B67A-4042-8D95-20D811DEA329}" srcOrd="1" destOrd="0" presId="urn:microsoft.com/office/officeart/2005/8/layout/vProcess5"/>
    <dgm:cxn modelId="{78D54733-4D1A-DF48-B7C4-081261CD043F}" type="presOf" srcId="{AD04BFCC-660C-8040-8A17-604DC8D82DC1}" destId="{1E9569E0-A682-C14E-B9F6-2B69EE3546D0}" srcOrd="0" destOrd="0" presId="urn:microsoft.com/office/officeart/2005/8/layout/vProcess5"/>
    <dgm:cxn modelId="{7D180F3D-CDCD-E749-A998-B005FDBA3278}" type="presOf" srcId="{F11ACCD6-27D2-014E-B06B-095C80895F0F}" destId="{53220238-353E-7343-A4B1-00EDCD6D346A}" srcOrd="1" destOrd="0" presId="urn:microsoft.com/office/officeart/2005/8/layout/vProcess5"/>
    <dgm:cxn modelId="{C916CB53-3348-FF46-8B73-5D251EB96E25}" type="presOf" srcId="{7B7C40DB-C137-B149-84B2-35BA782A47D9}" destId="{56731CBA-9C55-FE4D-BAB9-8AD45CA2B7EB}" srcOrd="0" destOrd="0" presId="urn:microsoft.com/office/officeart/2005/8/layout/vProcess5"/>
    <dgm:cxn modelId="{DB183A58-A86A-B445-B25B-649EE8BD094D}" srcId="{7B7C40DB-C137-B149-84B2-35BA782A47D9}" destId="{F11ACCD6-27D2-014E-B06B-095C80895F0F}" srcOrd="1" destOrd="0" parTransId="{98C146B7-B121-E44E-B2B7-99295CDC67F2}" sibTransId="{6E431B7E-FDD3-B841-9908-23B046C69F8F}"/>
    <dgm:cxn modelId="{A8B56B5C-E6EA-0B41-84D9-C863F4812CE5}" type="presOf" srcId="{6E431B7E-FDD3-B841-9908-23B046C69F8F}" destId="{66C17E64-4482-BD47-A550-E9FA77AE6129}" srcOrd="0" destOrd="0" presId="urn:microsoft.com/office/officeart/2005/8/layout/vProcess5"/>
    <dgm:cxn modelId="{8D862770-577C-ED4C-9381-6E99CA1D5913}" srcId="{7B7C40DB-C137-B149-84B2-35BA782A47D9}" destId="{AD04BFCC-660C-8040-8A17-604DC8D82DC1}" srcOrd="0" destOrd="0" parTransId="{AE0A84FD-B2AA-634C-8D80-38880F491EDD}" sibTransId="{452BC0E2-9ADA-4C49-A06C-59F1BB2E4E81}"/>
    <dgm:cxn modelId="{7FCDD57A-B775-5C4A-B1D4-858B01CA5FED}" type="presOf" srcId="{1E8376C7-1D31-7348-B843-56E01FAFBFDE}" destId="{663F9395-A51F-0146-9677-897F6621419B}" srcOrd="0" destOrd="0" presId="urn:microsoft.com/office/officeart/2005/8/layout/vProcess5"/>
    <dgm:cxn modelId="{32422A80-F877-C741-9580-C447B04E0215}" srcId="{7B7C40DB-C137-B149-84B2-35BA782A47D9}" destId="{B475F6B9-8E2A-C04E-8BFA-840A47E847DA}" srcOrd="4" destOrd="0" parTransId="{65EFCF88-F2B2-7142-9273-F7DFA6BAD250}" sibTransId="{AEEB0280-9702-4A47-9530-DC23D8DCF316}"/>
    <dgm:cxn modelId="{EEA8E580-58C5-9D49-8DA0-5D4A9399CD2E}" type="presOf" srcId="{B475F6B9-8E2A-C04E-8BFA-840A47E847DA}" destId="{71C96834-60CB-794F-A8E1-5BA1A0ADCCA0}" srcOrd="0" destOrd="0" presId="urn:microsoft.com/office/officeart/2005/8/layout/vProcess5"/>
    <dgm:cxn modelId="{81DE828E-CE96-C747-8E47-F822F5C73BC8}" type="presOf" srcId="{10D1CA9D-377B-E440-92DE-F9FFA1FF50A1}" destId="{1A6FA84E-BBD2-9A44-AAEF-01A64F284364}" srcOrd="0" destOrd="0" presId="urn:microsoft.com/office/officeart/2005/8/layout/vProcess5"/>
    <dgm:cxn modelId="{CF84F996-F836-8F45-9101-098BFF2C9064}" type="presOf" srcId="{10D1CA9D-377B-E440-92DE-F9FFA1FF50A1}" destId="{967FC199-C0A1-2A4B-B633-965E32B40832}" srcOrd="1" destOrd="0" presId="urn:microsoft.com/office/officeart/2005/8/layout/vProcess5"/>
    <dgm:cxn modelId="{7902DCB5-1F40-674C-8FD5-3091433DE233}" type="presOf" srcId="{452BC0E2-9ADA-4C49-A06C-59F1BB2E4E81}" destId="{CB5B273C-0BE7-2B42-A122-B50E9E60C2D7}" srcOrd="0" destOrd="0" presId="urn:microsoft.com/office/officeart/2005/8/layout/vProcess5"/>
    <dgm:cxn modelId="{4869FDB5-5D2E-6440-9DDE-782598952819}" srcId="{7B7C40DB-C137-B149-84B2-35BA782A47D9}" destId="{1E8376C7-1D31-7348-B843-56E01FAFBFDE}" srcOrd="2" destOrd="0" parTransId="{B13BC286-B7A5-EB46-AC46-8C595F0F0237}" sibTransId="{A38C91AD-3F62-7F4A-9DB1-027855CDE4A2}"/>
    <dgm:cxn modelId="{610AA6C3-1FA0-1244-8249-A943415D1584}" type="presOf" srcId="{68BAE441-BC3E-384F-B254-7A7652172236}" destId="{60DDA489-D9A4-1940-970F-F3996231AA42}" srcOrd="0" destOrd="0" presId="urn:microsoft.com/office/officeart/2005/8/layout/vProcess5"/>
    <dgm:cxn modelId="{65BFA6DC-3159-0E4B-9363-83A77C6BEDCC}" type="presOf" srcId="{A38C91AD-3F62-7F4A-9DB1-027855CDE4A2}" destId="{738EA1F0-7E11-7D46-83F6-5720C2C46D1E}" srcOrd="0" destOrd="0" presId="urn:microsoft.com/office/officeart/2005/8/layout/vProcess5"/>
    <dgm:cxn modelId="{C8F937E3-F266-BE4B-A301-9DBA094B1577}" type="presOf" srcId="{1E8376C7-1D31-7348-B843-56E01FAFBFDE}" destId="{51B21F03-74D5-3041-937F-EDF1E5D0DA05}" srcOrd="1" destOrd="0" presId="urn:microsoft.com/office/officeart/2005/8/layout/vProcess5"/>
    <dgm:cxn modelId="{990D7BE6-F45D-7C41-B1BC-C6B555E1511F}" type="presOf" srcId="{AD04BFCC-660C-8040-8A17-604DC8D82DC1}" destId="{31983074-3E1B-5E4E-B63B-D4AA3F275467}" srcOrd="1" destOrd="0" presId="urn:microsoft.com/office/officeart/2005/8/layout/vProcess5"/>
    <dgm:cxn modelId="{C08B7EF7-B784-E640-B05B-9950E5B71AE8}" type="presOf" srcId="{F11ACCD6-27D2-014E-B06B-095C80895F0F}" destId="{6D825847-E510-064D-82B6-A086ACD59752}" srcOrd="0" destOrd="0" presId="urn:microsoft.com/office/officeart/2005/8/layout/vProcess5"/>
    <dgm:cxn modelId="{7205BEFC-6763-E14F-B1B4-1BB9463392FD}" srcId="{7B7C40DB-C137-B149-84B2-35BA782A47D9}" destId="{10D1CA9D-377B-E440-92DE-F9FFA1FF50A1}" srcOrd="3" destOrd="0" parTransId="{2C62BD30-8B2F-2B42-9916-F64756D28287}" sibTransId="{68BAE441-BC3E-384F-B254-7A7652172236}"/>
    <dgm:cxn modelId="{9661254D-DE1B-694E-85BA-A412F1D0571B}" type="presParOf" srcId="{56731CBA-9C55-FE4D-BAB9-8AD45CA2B7EB}" destId="{2F925592-13DF-1B4A-ACE9-24EEAB4F7048}" srcOrd="0" destOrd="0" presId="urn:microsoft.com/office/officeart/2005/8/layout/vProcess5"/>
    <dgm:cxn modelId="{B9DB8102-4751-7243-B897-18B8A85CC8DB}" type="presParOf" srcId="{56731CBA-9C55-FE4D-BAB9-8AD45CA2B7EB}" destId="{1E9569E0-A682-C14E-B9F6-2B69EE3546D0}" srcOrd="1" destOrd="0" presId="urn:microsoft.com/office/officeart/2005/8/layout/vProcess5"/>
    <dgm:cxn modelId="{7AEABB0E-9FE1-BD43-B1F2-8D23E7B928EB}" type="presParOf" srcId="{56731CBA-9C55-FE4D-BAB9-8AD45CA2B7EB}" destId="{6D825847-E510-064D-82B6-A086ACD59752}" srcOrd="2" destOrd="0" presId="urn:microsoft.com/office/officeart/2005/8/layout/vProcess5"/>
    <dgm:cxn modelId="{786673A9-F68B-1847-A756-7A60FF32D255}" type="presParOf" srcId="{56731CBA-9C55-FE4D-BAB9-8AD45CA2B7EB}" destId="{663F9395-A51F-0146-9677-897F6621419B}" srcOrd="3" destOrd="0" presId="urn:microsoft.com/office/officeart/2005/8/layout/vProcess5"/>
    <dgm:cxn modelId="{2229687F-C43B-B94E-9AE5-E1CB850ACC42}" type="presParOf" srcId="{56731CBA-9C55-FE4D-BAB9-8AD45CA2B7EB}" destId="{1A6FA84E-BBD2-9A44-AAEF-01A64F284364}" srcOrd="4" destOrd="0" presId="urn:microsoft.com/office/officeart/2005/8/layout/vProcess5"/>
    <dgm:cxn modelId="{E0A542E4-D9FA-8846-A978-7782E25A0755}" type="presParOf" srcId="{56731CBA-9C55-FE4D-BAB9-8AD45CA2B7EB}" destId="{71C96834-60CB-794F-A8E1-5BA1A0ADCCA0}" srcOrd="5" destOrd="0" presId="urn:microsoft.com/office/officeart/2005/8/layout/vProcess5"/>
    <dgm:cxn modelId="{AB198AA4-E588-FA45-A87F-1E576C59DE47}" type="presParOf" srcId="{56731CBA-9C55-FE4D-BAB9-8AD45CA2B7EB}" destId="{CB5B273C-0BE7-2B42-A122-B50E9E60C2D7}" srcOrd="6" destOrd="0" presId="urn:microsoft.com/office/officeart/2005/8/layout/vProcess5"/>
    <dgm:cxn modelId="{F77014AF-860D-6E40-A4A4-8393E6F3DEB9}" type="presParOf" srcId="{56731CBA-9C55-FE4D-BAB9-8AD45CA2B7EB}" destId="{66C17E64-4482-BD47-A550-E9FA77AE6129}" srcOrd="7" destOrd="0" presId="urn:microsoft.com/office/officeart/2005/8/layout/vProcess5"/>
    <dgm:cxn modelId="{F59FC42C-FC25-0947-A13D-41F43387B806}" type="presParOf" srcId="{56731CBA-9C55-FE4D-BAB9-8AD45CA2B7EB}" destId="{738EA1F0-7E11-7D46-83F6-5720C2C46D1E}" srcOrd="8" destOrd="0" presId="urn:microsoft.com/office/officeart/2005/8/layout/vProcess5"/>
    <dgm:cxn modelId="{9028FCA0-32B6-FC4B-9014-25AF6FE3103E}" type="presParOf" srcId="{56731CBA-9C55-FE4D-BAB9-8AD45CA2B7EB}" destId="{60DDA489-D9A4-1940-970F-F3996231AA42}" srcOrd="9" destOrd="0" presId="urn:microsoft.com/office/officeart/2005/8/layout/vProcess5"/>
    <dgm:cxn modelId="{ECDBFDE4-65E6-194F-945A-19F4B22AB527}" type="presParOf" srcId="{56731CBA-9C55-FE4D-BAB9-8AD45CA2B7EB}" destId="{31983074-3E1B-5E4E-B63B-D4AA3F275467}" srcOrd="10" destOrd="0" presId="urn:microsoft.com/office/officeart/2005/8/layout/vProcess5"/>
    <dgm:cxn modelId="{D5BDDAB9-C902-8F4C-8D82-D62084D89D8E}" type="presParOf" srcId="{56731CBA-9C55-FE4D-BAB9-8AD45CA2B7EB}" destId="{53220238-353E-7343-A4B1-00EDCD6D346A}" srcOrd="11" destOrd="0" presId="urn:microsoft.com/office/officeart/2005/8/layout/vProcess5"/>
    <dgm:cxn modelId="{7FB18B56-83B8-DB48-9B5D-900F8024044A}" type="presParOf" srcId="{56731CBA-9C55-FE4D-BAB9-8AD45CA2B7EB}" destId="{51B21F03-74D5-3041-937F-EDF1E5D0DA05}" srcOrd="12" destOrd="0" presId="urn:microsoft.com/office/officeart/2005/8/layout/vProcess5"/>
    <dgm:cxn modelId="{22748A75-B430-DA49-A97C-E88EE3D0BAAF}" type="presParOf" srcId="{56731CBA-9C55-FE4D-BAB9-8AD45CA2B7EB}" destId="{967FC199-C0A1-2A4B-B633-965E32B40832}" srcOrd="13" destOrd="0" presId="urn:microsoft.com/office/officeart/2005/8/layout/vProcess5"/>
    <dgm:cxn modelId="{1186EB44-2F75-BD4C-BD55-84F835581DE7}" type="presParOf" srcId="{56731CBA-9C55-FE4D-BAB9-8AD45CA2B7EB}" destId="{B4759541-B67A-4042-8D95-20D811DEA32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7C40DB-C137-B149-84B2-35BA782A47D9}"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AD04BFCC-660C-8040-8A17-604DC8D82DC1}">
      <dgm:prSet phldrT="[Text]" custT="1"/>
      <dgm:spPr/>
      <dgm:t>
        <a:bodyPr/>
        <a:lstStyle/>
        <a:p>
          <a:r>
            <a:rPr lang="en-US" sz="2400" b="1" dirty="0"/>
            <a:t> Step 1: Understand Stakeholders</a:t>
          </a:r>
          <a:endParaRPr lang="en-US" sz="1800" b="1" dirty="0"/>
        </a:p>
      </dgm:t>
    </dgm:pt>
    <dgm:pt modelId="{AE0A84FD-B2AA-634C-8D80-38880F491EDD}" type="parTrans" cxnId="{8D862770-577C-ED4C-9381-6E99CA1D5913}">
      <dgm:prSet/>
      <dgm:spPr/>
      <dgm:t>
        <a:bodyPr/>
        <a:lstStyle/>
        <a:p>
          <a:endParaRPr lang="en-US"/>
        </a:p>
      </dgm:t>
    </dgm:pt>
    <dgm:pt modelId="{452BC0E2-9ADA-4C49-A06C-59F1BB2E4E81}" type="sibTrans" cxnId="{8D862770-577C-ED4C-9381-6E99CA1D5913}">
      <dgm:prSet/>
      <dgm:spPr/>
      <dgm:t>
        <a:bodyPr/>
        <a:lstStyle/>
        <a:p>
          <a:endParaRPr lang="en-US"/>
        </a:p>
      </dgm:t>
    </dgm:pt>
    <dgm:pt modelId="{F11ACCD6-27D2-014E-B06B-095C80895F0F}">
      <dgm:prSet phldrT="[Text]" custT="1"/>
      <dgm:spPr/>
      <dgm:t>
        <a:bodyPr/>
        <a:lstStyle/>
        <a:p>
          <a:r>
            <a:rPr lang="en-US" sz="2000" b="1" dirty="0"/>
            <a:t> </a:t>
          </a:r>
          <a:r>
            <a:rPr lang="en-US" sz="2400" b="1" dirty="0"/>
            <a:t>Step 2. Algorithm Prototyping</a:t>
          </a:r>
        </a:p>
      </dgm:t>
    </dgm:pt>
    <dgm:pt modelId="{98C146B7-B121-E44E-B2B7-99295CDC67F2}" type="parTrans" cxnId="{DB183A58-A86A-B445-B25B-649EE8BD094D}">
      <dgm:prSet/>
      <dgm:spPr/>
      <dgm:t>
        <a:bodyPr/>
        <a:lstStyle/>
        <a:p>
          <a:endParaRPr lang="en-US"/>
        </a:p>
      </dgm:t>
    </dgm:pt>
    <dgm:pt modelId="{6E431B7E-FDD3-B841-9908-23B046C69F8F}" type="sibTrans" cxnId="{DB183A58-A86A-B445-B25B-649EE8BD094D}">
      <dgm:prSet/>
      <dgm:spPr/>
      <dgm:t>
        <a:bodyPr/>
        <a:lstStyle/>
        <a:p>
          <a:endParaRPr lang="en-US"/>
        </a:p>
      </dgm:t>
    </dgm:pt>
    <dgm:pt modelId="{10D1CA9D-377B-E440-92DE-F9FFA1FF50A1}">
      <dgm:prSet phldrT="[Text]" custT="1"/>
      <dgm:spPr/>
      <dgm:t>
        <a:bodyPr/>
        <a:lstStyle/>
        <a:p>
          <a:r>
            <a:rPr lang="en-US" sz="2400" b="1" dirty="0"/>
            <a:t>Step 4: Iterative Refinement</a:t>
          </a:r>
        </a:p>
      </dgm:t>
    </dgm:pt>
    <dgm:pt modelId="{2C62BD30-8B2F-2B42-9916-F64756D28287}" type="parTrans" cxnId="{7205BEFC-6763-E14F-B1B4-1BB9463392FD}">
      <dgm:prSet/>
      <dgm:spPr/>
      <dgm:t>
        <a:bodyPr/>
        <a:lstStyle/>
        <a:p>
          <a:endParaRPr lang="en-US"/>
        </a:p>
      </dgm:t>
    </dgm:pt>
    <dgm:pt modelId="{68BAE441-BC3E-384F-B254-7A7652172236}" type="sibTrans" cxnId="{7205BEFC-6763-E14F-B1B4-1BB9463392FD}">
      <dgm:prSet/>
      <dgm:spPr/>
      <dgm:t>
        <a:bodyPr/>
        <a:lstStyle/>
        <a:p>
          <a:endParaRPr lang="en-US"/>
        </a:p>
      </dgm:t>
    </dgm:pt>
    <dgm:pt modelId="{B475F6B9-8E2A-C04E-8BFA-840A47E847DA}">
      <dgm:prSet phldrT="[Text]" custT="1"/>
      <dgm:spPr/>
      <dgm:t>
        <a:bodyPr/>
        <a:lstStyle/>
        <a:p>
          <a:r>
            <a:rPr lang="en-US" sz="2400" b="1" dirty="0"/>
            <a:t>Step 5: Acceptance, Accuracy and Impact (AAI) Evaluation</a:t>
          </a:r>
        </a:p>
      </dgm:t>
    </dgm:pt>
    <dgm:pt modelId="{65EFCF88-F2B2-7142-9273-F7DFA6BAD250}" type="parTrans" cxnId="{32422A80-F877-C741-9580-C447B04E0215}">
      <dgm:prSet/>
      <dgm:spPr/>
      <dgm:t>
        <a:bodyPr/>
        <a:lstStyle/>
        <a:p>
          <a:endParaRPr lang="en-US"/>
        </a:p>
      </dgm:t>
    </dgm:pt>
    <dgm:pt modelId="{AEEB0280-9702-4A47-9530-DC23D8DCF316}" type="sibTrans" cxnId="{32422A80-F877-C741-9580-C447B04E0215}">
      <dgm:prSet/>
      <dgm:spPr/>
      <dgm:t>
        <a:bodyPr/>
        <a:lstStyle/>
        <a:p>
          <a:endParaRPr lang="en-US"/>
        </a:p>
      </dgm:t>
    </dgm:pt>
    <dgm:pt modelId="{1E8376C7-1D31-7348-B843-56E01FAFBFDE}">
      <dgm:prSet phldrT="[Text]" custT="1"/>
      <dgm:spPr/>
      <dgm:t>
        <a:bodyPr/>
        <a:lstStyle/>
        <a:p>
          <a:r>
            <a:rPr lang="en-US" sz="2400" b="1" dirty="0"/>
            <a:t>Step 3. Deploy Algorithm with Stakeholders</a:t>
          </a:r>
        </a:p>
      </dgm:t>
    </dgm:pt>
    <dgm:pt modelId="{B13BC286-B7A5-EB46-AC46-8C595F0F0237}" type="parTrans" cxnId="{4869FDB5-5D2E-6440-9DDE-782598952819}">
      <dgm:prSet/>
      <dgm:spPr/>
      <dgm:t>
        <a:bodyPr/>
        <a:lstStyle/>
        <a:p>
          <a:endParaRPr lang="en-US"/>
        </a:p>
      </dgm:t>
    </dgm:pt>
    <dgm:pt modelId="{A38C91AD-3F62-7F4A-9DB1-027855CDE4A2}" type="sibTrans" cxnId="{4869FDB5-5D2E-6440-9DDE-782598952819}">
      <dgm:prSet/>
      <dgm:spPr/>
      <dgm:t>
        <a:bodyPr/>
        <a:lstStyle/>
        <a:p>
          <a:endParaRPr lang="en-US"/>
        </a:p>
      </dgm:t>
    </dgm:pt>
    <dgm:pt modelId="{56731CBA-9C55-FE4D-BAB9-8AD45CA2B7EB}" type="pres">
      <dgm:prSet presAssocID="{7B7C40DB-C137-B149-84B2-35BA782A47D9}" presName="outerComposite" presStyleCnt="0">
        <dgm:presLayoutVars>
          <dgm:chMax val="5"/>
          <dgm:dir/>
          <dgm:resizeHandles val="exact"/>
        </dgm:presLayoutVars>
      </dgm:prSet>
      <dgm:spPr/>
    </dgm:pt>
    <dgm:pt modelId="{2F925592-13DF-1B4A-ACE9-24EEAB4F7048}" type="pres">
      <dgm:prSet presAssocID="{7B7C40DB-C137-B149-84B2-35BA782A47D9}" presName="dummyMaxCanvas" presStyleCnt="0">
        <dgm:presLayoutVars/>
      </dgm:prSet>
      <dgm:spPr/>
    </dgm:pt>
    <dgm:pt modelId="{1E9569E0-A682-C14E-B9F6-2B69EE3546D0}" type="pres">
      <dgm:prSet presAssocID="{7B7C40DB-C137-B149-84B2-35BA782A47D9}" presName="FiveNodes_1" presStyleLbl="node1" presStyleIdx="0" presStyleCnt="5">
        <dgm:presLayoutVars>
          <dgm:bulletEnabled val="1"/>
        </dgm:presLayoutVars>
      </dgm:prSet>
      <dgm:spPr/>
    </dgm:pt>
    <dgm:pt modelId="{6D825847-E510-064D-82B6-A086ACD59752}" type="pres">
      <dgm:prSet presAssocID="{7B7C40DB-C137-B149-84B2-35BA782A47D9}" presName="FiveNodes_2" presStyleLbl="node1" presStyleIdx="1" presStyleCnt="5">
        <dgm:presLayoutVars>
          <dgm:bulletEnabled val="1"/>
        </dgm:presLayoutVars>
      </dgm:prSet>
      <dgm:spPr/>
    </dgm:pt>
    <dgm:pt modelId="{663F9395-A51F-0146-9677-897F6621419B}" type="pres">
      <dgm:prSet presAssocID="{7B7C40DB-C137-B149-84B2-35BA782A47D9}" presName="FiveNodes_3" presStyleLbl="node1" presStyleIdx="2" presStyleCnt="5">
        <dgm:presLayoutVars>
          <dgm:bulletEnabled val="1"/>
        </dgm:presLayoutVars>
      </dgm:prSet>
      <dgm:spPr/>
    </dgm:pt>
    <dgm:pt modelId="{1A6FA84E-BBD2-9A44-AAEF-01A64F284364}" type="pres">
      <dgm:prSet presAssocID="{7B7C40DB-C137-B149-84B2-35BA782A47D9}" presName="FiveNodes_4" presStyleLbl="node1" presStyleIdx="3" presStyleCnt="5">
        <dgm:presLayoutVars>
          <dgm:bulletEnabled val="1"/>
        </dgm:presLayoutVars>
      </dgm:prSet>
      <dgm:spPr/>
    </dgm:pt>
    <dgm:pt modelId="{71C96834-60CB-794F-A8E1-5BA1A0ADCCA0}" type="pres">
      <dgm:prSet presAssocID="{7B7C40DB-C137-B149-84B2-35BA782A47D9}" presName="FiveNodes_5" presStyleLbl="node1" presStyleIdx="4" presStyleCnt="5">
        <dgm:presLayoutVars>
          <dgm:bulletEnabled val="1"/>
        </dgm:presLayoutVars>
      </dgm:prSet>
      <dgm:spPr/>
    </dgm:pt>
    <dgm:pt modelId="{CB5B273C-0BE7-2B42-A122-B50E9E60C2D7}" type="pres">
      <dgm:prSet presAssocID="{7B7C40DB-C137-B149-84B2-35BA782A47D9}" presName="FiveConn_1-2" presStyleLbl="fgAccFollowNode1" presStyleIdx="0" presStyleCnt="4">
        <dgm:presLayoutVars>
          <dgm:bulletEnabled val="1"/>
        </dgm:presLayoutVars>
      </dgm:prSet>
      <dgm:spPr/>
    </dgm:pt>
    <dgm:pt modelId="{66C17E64-4482-BD47-A550-E9FA77AE6129}" type="pres">
      <dgm:prSet presAssocID="{7B7C40DB-C137-B149-84B2-35BA782A47D9}" presName="FiveConn_2-3" presStyleLbl="fgAccFollowNode1" presStyleIdx="1" presStyleCnt="4">
        <dgm:presLayoutVars>
          <dgm:bulletEnabled val="1"/>
        </dgm:presLayoutVars>
      </dgm:prSet>
      <dgm:spPr/>
    </dgm:pt>
    <dgm:pt modelId="{738EA1F0-7E11-7D46-83F6-5720C2C46D1E}" type="pres">
      <dgm:prSet presAssocID="{7B7C40DB-C137-B149-84B2-35BA782A47D9}" presName="FiveConn_3-4" presStyleLbl="fgAccFollowNode1" presStyleIdx="2" presStyleCnt="4">
        <dgm:presLayoutVars>
          <dgm:bulletEnabled val="1"/>
        </dgm:presLayoutVars>
      </dgm:prSet>
      <dgm:spPr/>
    </dgm:pt>
    <dgm:pt modelId="{60DDA489-D9A4-1940-970F-F3996231AA42}" type="pres">
      <dgm:prSet presAssocID="{7B7C40DB-C137-B149-84B2-35BA782A47D9}" presName="FiveConn_4-5" presStyleLbl="fgAccFollowNode1" presStyleIdx="3" presStyleCnt="4">
        <dgm:presLayoutVars>
          <dgm:bulletEnabled val="1"/>
        </dgm:presLayoutVars>
      </dgm:prSet>
      <dgm:spPr/>
    </dgm:pt>
    <dgm:pt modelId="{31983074-3E1B-5E4E-B63B-D4AA3F275467}" type="pres">
      <dgm:prSet presAssocID="{7B7C40DB-C137-B149-84B2-35BA782A47D9}" presName="FiveNodes_1_text" presStyleLbl="node1" presStyleIdx="4" presStyleCnt="5">
        <dgm:presLayoutVars>
          <dgm:bulletEnabled val="1"/>
        </dgm:presLayoutVars>
      </dgm:prSet>
      <dgm:spPr/>
    </dgm:pt>
    <dgm:pt modelId="{53220238-353E-7343-A4B1-00EDCD6D346A}" type="pres">
      <dgm:prSet presAssocID="{7B7C40DB-C137-B149-84B2-35BA782A47D9}" presName="FiveNodes_2_text" presStyleLbl="node1" presStyleIdx="4" presStyleCnt="5">
        <dgm:presLayoutVars>
          <dgm:bulletEnabled val="1"/>
        </dgm:presLayoutVars>
      </dgm:prSet>
      <dgm:spPr/>
    </dgm:pt>
    <dgm:pt modelId="{51B21F03-74D5-3041-937F-EDF1E5D0DA05}" type="pres">
      <dgm:prSet presAssocID="{7B7C40DB-C137-B149-84B2-35BA782A47D9}" presName="FiveNodes_3_text" presStyleLbl="node1" presStyleIdx="4" presStyleCnt="5">
        <dgm:presLayoutVars>
          <dgm:bulletEnabled val="1"/>
        </dgm:presLayoutVars>
      </dgm:prSet>
      <dgm:spPr/>
    </dgm:pt>
    <dgm:pt modelId="{967FC199-C0A1-2A4B-B633-965E32B40832}" type="pres">
      <dgm:prSet presAssocID="{7B7C40DB-C137-B149-84B2-35BA782A47D9}" presName="FiveNodes_4_text" presStyleLbl="node1" presStyleIdx="4" presStyleCnt="5">
        <dgm:presLayoutVars>
          <dgm:bulletEnabled val="1"/>
        </dgm:presLayoutVars>
      </dgm:prSet>
      <dgm:spPr/>
    </dgm:pt>
    <dgm:pt modelId="{B4759541-B67A-4042-8D95-20D811DEA329}" type="pres">
      <dgm:prSet presAssocID="{7B7C40DB-C137-B149-84B2-35BA782A47D9}" presName="FiveNodes_5_text" presStyleLbl="node1" presStyleIdx="4" presStyleCnt="5">
        <dgm:presLayoutVars>
          <dgm:bulletEnabled val="1"/>
        </dgm:presLayoutVars>
      </dgm:prSet>
      <dgm:spPr/>
    </dgm:pt>
  </dgm:ptLst>
  <dgm:cxnLst>
    <dgm:cxn modelId="{CF35B605-5776-F942-9A01-00173DCDF71A}" type="presOf" srcId="{B475F6B9-8E2A-C04E-8BFA-840A47E847DA}" destId="{B4759541-B67A-4042-8D95-20D811DEA329}" srcOrd="1" destOrd="0" presId="urn:microsoft.com/office/officeart/2005/8/layout/vProcess5"/>
    <dgm:cxn modelId="{78D54733-4D1A-DF48-B7C4-081261CD043F}" type="presOf" srcId="{AD04BFCC-660C-8040-8A17-604DC8D82DC1}" destId="{1E9569E0-A682-C14E-B9F6-2B69EE3546D0}" srcOrd="0" destOrd="0" presId="urn:microsoft.com/office/officeart/2005/8/layout/vProcess5"/>
    <dgm:cxn modelId="{7D180F3D-CDCD-E749-A998-B005FDBA3278}" type="presOf" srcId="{F11ACCD6-27D2-014E-B06B-095C80895F0F}" destId="{53220238-353E-7343-A4B1-00EDCD6D346A}" srcOrd="1" destOrd="0" presId="urn:microsoft.com/office/officeart/2005/8/layout/vProcess5"/>
    <dgm:cxn modelId="{C916CB53-3348-FF46-8B73-5D251EB96E25}" type="presOf" srcId="{7B7C40DB-C137-B149-84B2-35BA782A47D9}" destId="{56731CBA-9C55-FE4D-BAB9-8AD45CA2B7EB}" srcOrd="0" destOrd="0" presId="urn:microsoft.com/office/officeart/2005/8/layout/vProcess5"/>
    <dgm:cxn modelId="{DB183A58-A86A-B445-B25B-649EE8BD094D}" srcId="{7B7C40DB-C137-B149-84B2-35BA782A47D9}" destId="{F11ACCD6-27D2-014E-B06B-095C80895F0F}" srcOrd="1" destOrd="0" parTransId="{98C146B7-B121-E44E-B2B7-99295CDC67F2}" sibTransId="{6E431B7E-FDD3-B841-9908-23B046C69F8F}"/>
    <dgm:cxn modelId="{A8B56B5C-E6EA-0B41-84D9-C863F4812CE5}" type="presOf" srcId="{6E431B7E-FDD3-B841-9908-23B046C69F8F}" destId="{66C17E64-4482-BD47-A550-E9FA77AE6129}" srcOrd="0" destOrd="0" presId="urn:microsoft.com/office/officeart/2005/8/layout/vProcess5"/>
    <dgm:cxn modelId="{8D862770-577C-ED4C-9381-6E99CA1D5913}" srcId="{7B7C40DB-C137-B149-84B2-35BA782A47D9}" destId="{AD04BFCC-660C-8040-8A17-604DC8D82DC1}" srcOrd="0" destOrd="0" parTransId="{AE0A84FD-B2AA-634C-8D80-38880F491EDD}" sibTransId="{452BC0E2-9ADA-4C49-A06C-59F1BB2E4E81}"/>
    <dgm:cxn modelId="{7FCDD57A-B775-5C4A-B1D4-858B01CA5FED}" type="presOf" srcId="{1E8376C7-1D31-7348-B843-56E01FAFBFDE}" destId="{663F9395-A51F-0146-9677-897F6621419B}" srcOrd="0" destOrd="0" presId="urn:microsoft.com/office/officeart/2005/8/layout/vProcess5"/>
    <dgm:cxn modelId="{32422A80-F877-C741-9580-C447B04E0215}" srcId="{7B7C40DB-C137-B149-84B2-35BA782A47D9}" destId="{B475F6B9-8E2A-C04E-8BFA-840A47E847DA}" srcOrd="4" destOrd="0" parTransId="{65EFCF88-F2B2-7142-9273-F7DFA6BAD250}" sibTransId="{AEEB0280-9702-4A47-9530-DC23D8DCF316}"/>
    <dgm:cxn modelId="{EEA8E580-58C5-9D49-8DA0-5D4A9399CD2E}" type="presOf" srcId="{B475F6B9-8E2A-C04E-8BFA-840A47E847DA}" destId="{71C96834-60CB-794F-A8E1-5BA1A0ADCCA0}" srcOrd="0" destOrd="0" presId="urn:microsoft.com/office/officeart/2005/8/layout/vProcess5"/>
    <dgm:cxn modelId="{81DE828E-CE96-C747-8E47-F822F5C73BC8}" type="presOf" srcId="{10D1CA9D-377B-E440-92DE-F9FFA1FF50A1}" destId="{1A6FA84E-BBD2-9A44-AAEF-01A64F284364}" srcOrd="0" destOrd="0" presId="urn:microsoft.com/office/officeart/2005/8/layout/vProcess5"/>
    <dgm:cxn modelId="{CF84F996-F836-8F45-9101-098BFF2C9064}" type="presOf" srcId="{10D1CA9D-377B-E440-92DE-F9FFA1FF50A1}" destId="{967FC199-C0A1-2A4B-B633-965E32B40832}" srcOrd="1" destOrd="0" presId="urn:microsoft.com/office/officeart/2005/8/layout/vProcess5"/>
    <dgm:cxn modelId="{7902DCB5-1F40-674C-8FD5-3091433DE233}" type="presOf" srcId="{452BC0E2-9ADA-4C49-A06C-59F1BB2E4E81}" destId="{CB5B273C-0BE7-2B42-A122-B50E9E60C2D7}" srcOrd="0" destOrd="0" presId="urn:microsoft.com/office/officeart/2005/8/layout/vProcess5"/>
    <dgm:cxn modelId="{4869FDB5-5D2E-6440-9DDE-782598952819}" srcId="{7B7C40DB-C137-B149-84B2-35BA782A47D9}" destId="{1E8376C7-1D31-7348-B843-56E01FAFBFDE}" srcOrd="2" destOrd="0" parTransId="{B13BC286-B7A5-EB46-AC46-8C595F0F0237}" sibTransId="{A38C91AD-3F62-7F4A-9DB1-027855CDE4A2}"/>
    <dgm:cxn modelId="{610AA6C3-1FA0-1244-8249-A943415D1584}" type="presOf" srcId="{68BAE441-BC3E-384F-B254-7A7652172236}" destId="{60DDA489-D9A4-1940-970F-F3996231AA42}" srcOrd="0" destOrd="0" presId="urn:microsoft.com/office/officeart/2005/8/layout/vProcess5"/>
    <dgm:cxn modelId="{65BFA6DC-3159-0E4B-9363-83A77C6BEDCC}" type="presOf" srcId="{A38C91AD-3F62-7F4A-9DB1-027855CDE4A2}" destId="{738EA1F0-7E11-7D46-83F6-5720C2C46D1E}" srcOrd="0" destOrd="0" presId="urn:microsoft.com/office/officeart/2005/8/layout/vProcess5"/>
    <dgm:cxn modelId="{C8F937E3-F266-BE4B-A301-9DBA094B1577}" type="presOf" srcId="{1E8376C7-1D31-7348-B843-56E01FAFBFDE}" destId="{51B21F03-74D5-3041-937F-EDF1E5D0DA05}" srcOrd="1" destOrd="0" presId="urn:microsoft.com/office/officeart/2005/8/layout/vProcess5"/>
    <dgm:cxn modelId="{990D7BE6-F45D-7C41-B1BC-C6B555E1511F}" type="presOf" srcId="{AD04BFCC-660C-8040-8A17-604DC8D82DC1}" destId="{31983074-3E1B-5E4E-B63B-D4AA3F275467}" srcOrd="1" destOrd="0" presId="urn:microsoft.com/office/officeart/2005/8/layout/vProcess5"/>
    <dgm:cxn modelId="{C08B7EF7-B784-E640-B05B-9950E5B71AE8}" type="presOf" srcId="{F11ACCD6-27D2-014E-B06B-095C80895F0F}" destId="{6D825847-E510-064D-82B6-A086ACD59752}" srcOrd="0" destOrd="0" presId="urn:microsoft.com/office/officeart/2005/8/layout/vProcess5"/>
    <dgm:cxn modelId="{7205BEFC-6763-E14F-B1B4-1BB9463392FD}" srcId="{7B7C40DB-C137-B149-84B2-35BA782A47D9}" destId="{10D1CA9D-377B-E440-92DE-F9FFA1FF50A1}" srcOrd="3" destOrd="0" parTransId="{2C62BD30-8B2F-2B42-9916-F64756D28287}" sibTransId="{68BAE441-BC3E-384F-B254-7A7652172236}"/>
    <dgm:cxn modelId="{9661254D-DE1B-694E-85BA-A412F1D0571B}" type="presParOf" srcId="{56731CBA-9C55-FE4D-BAB9-8AD45CA2B7EB}" destId="{2F925592-13DF-1B4A-ACE9-24EEAB4F7048}" srcOrd="0" destOrd="0" presId="urn:microsoft.com/office/officeart/2005/8/layout/vProcess5"/>
    <dgm:cxn modelId="{B9DB8102-4751-7243-B897-18B8A85CC8DB}" type="presParOf" srcId="{56731CBA-9C55-FE4D-BAB9-8AD45CA2B7EB}" destId="{1E9569E0-A682-C14E-B9F6-2B69EE3546D0}" srcOrd="1" destOrd="0" presId="urn:microsoft.com/office/officeart/2005/8/layout/vProcess5"/>
    <dgm:cxn modelId="{7AEABB0E-9FE1-BD43-B1F2-8D23E7B928EB}" type="presParOf" srcId="{56731CBA-9C55-FE4D-BAB9-8AD45CA2B7EB}" destId="{6D825847-E510-064D-82B6-A086ACD59752}" srcOrd="2" destOrd="0" presId="urn:microsoft.com/office/officeart/2005/8/layout/vProcess5"/>
    <dgm:cxn modelId="{786673A9-F68B-1847-A756-7A60FF32D255}" type="presParOf" srcId="{56731CBA-9C55-FE4D-BAB9-8AD45CA2B7EB}" destId="{663F9395-A51F-0146-9677-897F6621419B}" srcOrd="3" destOrd="0" presId="urn:microsoft.com/office/officeart/2005/8/layout/vProcess5"/>
    <dgm:cxn modelId="{2229687F-C43B-B94E-9AE5-E1CB850ACC42}" type="presParOf" srcId="{56731CBA-9C55-FE4D-BAB9-8AD45CA2B7EB}" destId="{1A6FA84E-BBD2-9A44-AAEF-01A64F284364}" srcOrd="4" destOrd="0" presId="urn:microsoft.com/office/officeart/2005/8/layout/vProcess5"/>
    <dgm:cxn modelId="{E0A542E4-D9FA-8846-A978-7782E25A0755}" type="presParOf" srcId="{56731CBA-9C55-FE4D-BAB9-8AD45CA2B7EB}" destId="{71C96834-60CB-794F-A8E1-5BA1A0ADCCA0}" srcOrd="5" destOrd="0" presId="urn:microsoft.com/office/officeart/2005/8/layout/vProcess5"/>
    <dgm:cxn modelId="{AB198AA4-E588-FA45-A87F-1E576C59DE47}" type="presParOf" srcId="{56731CBA-9C55-FE4D-BAB9-8AD45CA2B7EB}" destId="{CB5B273C-0BE7-2B42-A122-B50E9E60C2D7}" srcOrd="6" destOrd="0" presId="urn:microsoft.com/office/officeart/2005/8/layout/vProcess5"/>
    <dgm:cxn modelId="{F77014AF-860D-6E40-A4A4-8393E6F3DEB9}" type="presParOf" srcId="{56731CBA-9C55-FE4D-BAB9-8AD45CA2B7EB}" destId="{66C17E64-4482-BD47-A550-E9FA77AE6129}" srcOrd="7" destOrd="0" presId="urn:microsoft.com/office/officeart/2005/8/layout/vProcess5"/>
    <dgm:cxn modelId="{F59FC42C-FC25-0947-A13D-41F43387B806}" type="presParOf" srcId="{56731CBA-9C55-FE4D-BAB9-8AD45CA2B7EB}" destId="{738EA1F0-7E11-7D46-83F6-5720C2C46D1E}" srcOrd="8" destOrd="0" presId="urn:microsoft.com/office/officeart/2005/8/layout/vProcess5"/>
    <dgm:cxn modelId="{9028FCA0-32B6-FC4B-9014-25AF6FE3103E}" type="presParOf" srcId="{56731CBA-9C55-FE4D-BAB9-8AD45CA2B7EB}" destId="{60DDA489-D9A4-1940-970F-F3996231AA42}" srcOrd="9" destOrd="0" presId="urn:microsoft.com/office/officeart/2005/8/layout/vProcess5"/>
    <dgm:cxn modelId="{ECDBFDE4-65E6-194F-945A-19F4B22AB527}" type="presParOf" srcId="{56731CBA-9C55-FE4D-BAB9-8AD45CA2B7EB}" destId="{31983074-3E1B-5E4E-B63B-D4AA3F275467}" srcOrd="10" destOrd="0" presId="urn:microsoft.com/office/officeart/2005/8/layout/vProcess5"/>
    <dgm:cxn modelId="{D5BDDAB9-C902-8F4C-8D82-D62084D89D8E}" type="presParOf" srcId="{56731CBA-9C55-FE4D-BAB9-8AD45CA2B7EB}" destId="{53220238-353E-7343-A4B1-00EDCD6D346A}" srcOrd="11" destOrd="0" presId="urn:microsoft.com/office/officeart/2005/8/layout/vProcess5"/>
    <dgm:cxn modelId="{7FB18B56-83B8-DB48-9B5D-900F8024044A}" type="presParOf" srcId="{56731CBA-9C55-FE4D-BAB9-8AD45CA2B7EB}" destId="{51B21F03-74D5-3041-937F-EDF1E5D0DA05}" srcOrd="12" destOrd="0" presId="urn:microsoft.com/office/officeart/2005/8/layout/vProcess5"/>
    <dgm:cxn modelId="{22748A75-B430-DA49-A97C-E88EE3D0BAAF}" type="presParOf" srcId="{56731CBA-9C55-FE4D-BAB9-8AD45CA2B7EB}" destId="{967FC199-C0A1-2A4B-B633-965E32B40832}" srcOrd="13" destOrd="0" presId="urn:microsoft.com/office/officeart/2005/8/layout/vProcess5"/>
    <dgm:cxn modelId="{1186EB44-2F75-BD4C-BD55-84F835581DE7}" type="presParOf" srcId="{56731CBA-9C55-FE4D-BAB9-8AD45CA2B7EB}" destId="{B4759541-B67A-4042-8D95-20D811DEA32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7C40DB-C137-B149-84B2-35BA782A47D9}"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AD04BFCC-660C-8040-8A17-604DC8D82DC1}">
      <dgm:prSet phldrT="[Text]" custT="1"/>
      <dgm:spPr>
        <a:solidFill>
          <a:schemeClr val="tx2">
            <a:lumMod val="50000"/>
          </a:schemeClr>
        </a:solidFill>
      </dgm:spPr>
      <dgm:t>
        <a:bodyPr/>
        <a:lstStyle/>
        <a:p>
          <a:r>
            <a:rPr lang="en-US" sz="2400" b="1" dirty="0"/>
            <a:t> Step 1: Understand Stakeholders</a:t>
          </a:r>
          <a:endParaRPr lang="en-US" sz="1800" b="1" dirty="0"/>
        </a:p>
      </dgm:t>
    </dgm:pt>
    <dgm:pt modelId="{AE0A84FD-B2AA-634C-8D80-38880F491EDD}" type="parTrans" cxnId="{8D862770-577C-ED4C-9381-6E99CA1D5913}">
      <dgm:prSet/>
      <dgm:spPr/>
      <dgm:t>
        <a:bodyPr/>
        <a:lstStyle/>
        <a:p>
          <a:endParaRPr lang="en-US"/>
        </a:p>
      </dgm:t>
    </dgm:pt>
    <dgm:pt modelId="{452BC0E2-9ADA-4C49-A06C-59F1BB2E4E81}" type="sibTrans" cxnId="{8D862770-577C-ED4C-9381-6E99CA1D5913}">
      <dgm:prSet/>
      <dgm:spPr/>
      <dgm:t>
        <a:bodyPr/>
        <a:lstStyle/>
        <a:p>
          <a:endParaRPr lang="en-US"/>
        </a:p>
      </dgm:t>
    </dgm:pt>
    <dgm:pt modelId="{F11ACCD6-27D2-014E-B06B-095C80895F0F}">
      <dgm:prSet phldrT="[Text]" custT="1"/>
      <dgm:spPr/>
      <dgm:t>
        <a:bodyPr/>
        <a:lstStyle/>
        <a:p>
          <a:r>
            <a:rPr lang="en-US" sz="2000" b="1" dirty="0"/>
            <a:t> </a:t>
          </a:r>
          <a:r>
            <a:rPr lang="en-US" sz="2400" b="1" dirty="0"/>
            <a:t>Step 2. Algorithm Prototyping</a:t>
          </a:r>
        </a:p>
      </dgm:t>
    </dgm:pt>
    <dgm:pt modelId="{98C146B7-B121-E44E-B2B7-99295CDC67F2}" type="parTrans" cxnId="{DB183A58-A86A-B445-B25B-649EE8BD094D}">
      <dgm:prSet/>
      <dgm:spPr/>
      <dgm:t>
        <a:bodyPr/>
        <a:lstStyle/>
        <a:p>
          <a:endParaRPr lang="en-US"/>
        </a:p>
      </dgm:t>
    </dgm:pt>
    <dgm:pt modelId="{6E431B7E-FDD3-B841-9908-23B046C69F8F}" type="sibTrans" cxnId="{DB183A58-A86A-B445-B25B-649EE8BD094D}">
      <dgm:prSet/>
      <dgm:spPr/>
      <dgm:t>
        <a:bodyPr/>
        <a:lstStyle/>
        <a:p>
          <a:endParaRPr lang="en-US"/>
        </a:p>
      </dgm:t>
    </dgm:pt>
    <dgm:pt modelId="{10D1CA9D-377B-E440-92DE-F9FFA1FF50A1}">
      <dgm:prSet phldrT="[Text]" custT="1"/>
      <dgm:spPr/>
      <dgm:t>
        <a:bodyPr/>
        <a:lstStyle/>
        <a:p>
          <a:r>
            <a:rPr lang="en-US" sz="2400" b="1" dirty="0"/>
            <a:t>Step 4: Iterative Refinement</a:t>
          </a:r>
        </a:p>
      </dgm:t>
    </dgm:pt>
    <dgm:pt modelId="{2C62BD30-8B2F-2B42-9916-F64756D28287}" type="parTrans" cxnId="{7205BEFC-6763-E14F-B1B4-1BB9463392FD}">
      <dgm:prSet/>
      <dgm:spPr/>
      <dgm:t>
        <a:bodyPr/>
        <a:lstStyle/>
        <a:p>
          <a:endParaRPr lang="en-US"/>
        </a:p>
      </dgm:t>
    </dgm:pt>
    <dgm:pt modelId="{68BAE441-BC3E-384F-B254-7A7652172236}" type="sibTrans" cxnId="{7205BEFC-6763-E14F-B1B4-1BB9463392FD}">
      <dgm:prSet/>
      <dgm:spPr/>
      <dgm:t>
        <a:bodyPr/>
        <a:lstStyle/>
        <a:p>
          <a:endParaRPr lang="en-US"/>
        </a:p>
      </dgm:t>
    </dgm:pt>
    <dgm:pt modelId="{B475F6B9-8E2A-C04E-8BFA-840A47E847DA}">
      <dgm:prSet phldrT="[Text]" custT="1"/>
      <dgm:spPr/>
      <dgm:t>
        <a:bodyPr/>
        <a:lstStyle/>
        <a:p>
          <a:r>
            <a:rPr lang="en-US" sz="2400" b="1" dirty="0"/>
            <a:t>Step 5: Acceptance, Accuracy and Impact (AAI) Evaluation</a:t>
          </a:r>
        </a:p>
      </dgm:t>
    </dgm:pt>
    <dgm:pt modelId="{65EFCF88-F2B2-7142-9273-F7DFA6BAD250}" type="parTrans" cxnId="{32422A80-F877-C741-9580-C447B04E0215}">
      <dgm:prSet/>
      <dgm:spPr/>
      <dgm:t>
        <a:bodyPr/>
        <a:lstStyle/>
        <a:p>
          <a:endParaRPr lang="en-US"/>
        </a:p>
      </dgm:t>
    </dgm:pt>
    <dgm:pt modelId="{AEEB0280-9702-4A47-9530-DC23D8DCF316}" type="sibTrans" cxnId="{32422A80-F877-C741-9580-C447B04E0215}">
      <dgm:prSet/>
      <dgm:spPr/>
      <dgm:t>
        <a:bodyPr/>
        <a:lstStyle/>
        <a:p>
          <a:endParaRPr lang="en-US"/>
        </a:p>
      </dgm:t>
    </dgm:pt>
    <dgm:pt modelId="{1E8376C7-1D31-7348-B843-56E01FAFBFDE}">
      <dgm:prSet phldrT="[Text]" custT="1"/>
      <dgm:spPr/>
      <dgm:t>
        <a:bodyPr/>
        <a:lstStyle/>
        <a:p>
          <a:r>
            <a:rPr lang="en-US" sz="2400" b="1" dirty="0"/>
            <a:t>Step 3. Deploy Algorithm with Stakeholders</a:t>
          </a:r>
        </a:p>
      </dgm:t>
    </dgm:pt>
    <dgm:pt modelId="{B13BC286-B7A5-EB46-AC46-8C595F0F0237}" type="parTrans" cxnId="{4869FDB5-5D2E-6440-9DDE-782598952819}">
      <dgm:prSet/>
      <dgm:spPr/>
      <dgm:t>
        <a:bodyPr/>
        <a:lstStyle/>
        <a:p>
          <a:endParaRPr lang="en-US"/>
        </a:p>
      </dgm:t>
    </dgm:pt>
    <dgm:pt modelId="{A38C91AD-3F62-7F4A-9DB1-027855CDE4A2}" type="sibTrans" cxnId="{4869FDB5-5D2E-6440-9DDE-782598952819}">
      <dgm:prSet/>
      <dgm:spPr/>
      <dgm:t>
        <a:bodyPr/>
        <a:lstStyle/>
        <a:p>
          <a:endParaRPr lang="en-US"/>
        </a:p>
      </dgm:t>
    </dgm:pt>
    <dgm:pt modelId="{56731CBA-9C55-FE4D-BAB9-8AD45CA2B7EB}" type="pres">
      <dgm:prSet presAssocID="{7B7C40DB-C137-B149-84B2-35BA782A47D9}" presName="outerComposite" presStyleCnt="0">
        <dgm:presLayoutVars>
          <dgm:chMax val="5"/>
          <dgm:dir/>
          <dgm:resizeHandles val="exact"/>
        </dgm:presLayoutVars>
      </dgm:prSet>
      <dgm:spPr/>
    </dgm:pt>
    <dgm:pt modelId="{2F925592-13DF-1B4A-ACE9-24EEAB4F7048}" type="pres">
      <dgm:prSet presAssocID="{7B7C40DB-C137-B149-84B2-35BA782A47D9}" presName="dummyMaxCanvas" presStyleCnt="0">
        <dgm:presLayoutVars/>
      </dgm:prSet>
      <dgm:spPr/>
    </dgm:pt>
    <dgm:pt modelId="{1E9569E0-A682-C14E-B9F6-2B69EE3546D0}" type="pres">
      <dgm:prSet presAssocID="{7B7C40DB-C137-B149-84B2-35BA782A47D9}" presName="FiveNodes_1" presStyleLbl="node1" presStyleIdx="0" presStyleCnt="5">
        <dgm:presLayoutVars>
          <dgm:bulletEnabled val="1"/>
        </dgm:presLayoutVars>
      </dgm:prSet>
      <dgm:spPr/>
    </dgm:pt>
    <dgm:pt modelId="{6D825847-E510-064D-82B6-A086ACD59752}" type="pres">
      <dgm:prSet presAssocID="{7B7C40DB-C137-B149-84B2-35BA782A47D9}" presName="FiveNodes_2" presStyleLbl="node1" presStyleIdx="1" presStyleCnt="5">
        <dgm:presLayoutVars>
          <dgm:bulletEnabled val="1"/>
        </dgm:presLayoutVars>
      </dgm:prSet>
      <dgm:spPr/>
    </dgm:pt>
    <dgm:pt modelId="{663F9395-A51F-0146-9677-897F6621419B}" type="pres">
      <dgm:prSet presAssocID="{7B7C40DB-C137-B149-84B2-35BA782A47D9}" presName="FiveNodes_3" presStyleLbl="node1" presStyleIdx="2" presStyleCnt="5">
        <dgm:presLayoutVars>
          <dgm:bulletEnabled val="1"/>
        </dgm:presLayoutVars>
      </dgm:prSet>
      <dgm:spPr/>
    </dgm:pt>
    <dgm:pt modelId="{1A6FA84E-BBD2-9A44-AAEF-01A64F284364}" type="pres">
      <dgm:prSet presAssocID="{7B7C40DB-C137-B149-84B2-35BA782A47D9}" presName="FiveNodes_4" presStyleLbl="node1" presStyleIdx="3" presStyleCnt="5">
        <dgm:presLayoutVars>
          <dgm:bulletEnabled val="1"/>
        </dgm:presLayoutVars>
      </dgm:prSet>
      <dgm:spPr/>
    </dgm:pt>
    <dgm:pt modelId="{71C96834-60CB-794F-A8E1-5BA1A0ADCCA0}" type="pres">
      <dgm:prSet presAssocID="{7B7C40DB-C137-B149-84B2-35BA782A47D9}" presName="FiveNodes_5" presStyleLbl="node1" presStyleIdx="4" presStyleCnt="5">
        <dgm:presLayoutVars>
          <dgm:bulletEnabled val="1"/>
        </dgm:presLayoutVars>
      </dgm:prSet>
      <dgm:spPr/>
    </dgm:pt>
    <dgm:pt modelId="{CB5B273C-0BE7-2B42-A122-B50E9E60C2D7}" type="pres">
      <dgm:prSet presAssocID="{7B7C40DB-C137-B149-84B2-35BA782A47D9}" presName="FiveConn_1-2" presStyleLbl="fgAccFollowNode1" presStyleIdx="0" presStyleCnt="4">
        <dgm:presLayoutVars>
          <dgm:bulletEnabled val="1"/>
        </dgm:presLayoutVars>
      </dgm:prSet>
      <dgm:spPr/>
    </dgm:pt>
    <dgm:pt modelId="{66C17E64-4482-BD47-A550-E9FA77AE6129}" type="pres">
      <dgm:prSet presAssocID="{7B7C40DB-C137-B149-84B2-35BA782A47D9}" presName="FiveConn_2-3" presStyleLbl="fgAccFollowNode1" presStyleIdx="1" presStyleCnt="4">
        <dgm:presLayoutVars>
          <dgm:bulletEnabled val="1"/>
        </dgm:presLayoutVars>
      </dgm:prSet>
      <dgm:spPr/>
    </dgm:pt>
    <dgm:pt modelId="{738EA1F0-7E11-7D46-83F6-5720C2C46D1E}" type="pres">
      <dgm:prSet presAssocID="{7B7C40DB-C137-B149-84B2-35BA782A47D9}" presName="FiveConn_3-4" presStyleLbl="fgAccFollowNode1" presStyleIdx="2" presStyleCnt="4">
        <dgm:presLayoutVars>
          <dgm:bulletEnabled val="1"/>
        </dgm:presLayoutVars>
      </dgm:prSet>
      <dgm:spPr/>
    </dgm:pt>
    <dgm:pt modelId="{60DDA489-D9A4-1940-970F-F3996231AA42}" type="pres">
      <dgm:prSet presAssocID="{7B7C40DB-C137-B149-84B2-35BA782A47D9}" presName="FiveConn_4-5" presStyleLbl="fgAccFollowNode1" presStyleIdx="3" presStyleCnt="4">
        <dgm:presLayoutVars>
          <dgm:bulletEnabled val="1"/>
        </dgm:presLayoutVars>
      </dgm:prSet>
      <dgm:spPr/>
    </dgm:pt>
    <dgm:pt modelId="{31983074-3E1B-5E4E-B63B-D4AA3F275467}" type="pres">
      <dgm:prSet presAssocID="{7B7C40DB-C137-B149-84B2-35BA782A47D9}" presName="FiveNodes_1_text" presStyleLbl="node1" presStyleIdx="4" presStyleCnt="5">
        <dgm:presLayoutVars>
          <dgm:bulletEnabled val="1"/>
        </dgm:presLayoutVars>
      </dgm:prSet>
      <dgm:spPr/>
    </dgm:pt>
    <dgm:pt modelId="{53220238-353E-7343-A4B1-00EDCD6D346A}" type="pres">
      <dgm:prSet presAssocID="{7B7C40DB-C137-B149-84B2-35BA782A47D9}" presName="FiveNodes_2_text" presStyleLbl="node1" presStyleIdx="4" presStyleCnt="5">
        <dgm:presLayoutVars>
          <dgm:bulletEnabled val="1"/>
        </dgm:presLayoutVars>
      </dgm:prSet>
      <dgm:spPr/>
    </dgm:pt>
    <dgm:pt modelId="{51B21F03-74D5-3041-937F-EDF1E5D0DA05}" type="pres">
      <dgm:prSet presAssocID="{7B7C40DB-C137-B149-84B2-35BA782A47D9}" presName="FiveNodes_3_text" presStyleLbl="node1" presStyleIdx="4" presStyleCnt="5">
        <dgm:presLayoutVars>
          <dgm:bulletEnabled val="1"/>
        </dgm:presLayoutVars>
      </dgm:prSet>
      <dgm:spPr/>
    </dgm:pt>
    <dgm:pt modelId="{967FC199-C0A1-2A4B-B633-965E32B40832}" type="pres">
      <dgm:prSet presAssocID="{7B7C40DB-C137-B149-84B2-35BA782A47D9}" presName="FiveNodes_4_text" presStyleLbl="node1" presStyleIdx="4" presStyleCnt="5">
        <dgm:presLayoutVars>
          <dgm:bulletEnabled val="1"/>
        </dgm:presLayoutVars>
      </dgm:prSet>
      <dgm:spPr/>
    </dgm:pt>
    <dgm:pt modelId="{B4759541-B67A-4042-8D95-20D811DEA329}" type="pres">
      <dgm:prSet presAssocID="{7B7C40DB-C137-B149-84B2-35BA782A47D9}" presName="FiveNodes_5_text" presStyleLbl="node1" presStyleIdx="4" presStyleCnt="5">
        <dgm:presLayoutVars>
          <dgm:bulletEnabled val="1"/>
        </dgm:presLayoutVars>
      </dgm:prSet>
      <dgm:spPr/>
    </dgm:pt>
  </dgm:ptLst>
  <dgm:cxnLst>
    <dgm:cxn modelId="{CF35B605-5776-F942-9A01-00173DCDF71A}" type="presOf" srcId="{B475F6B9-8E2A-C04E-8BFA-840A47E847DA}" destId="{B4759541-B67A-4042-8D95-20D811DEA329}" srcOrd="1" destOrd="0" presId="urn:microsoft.com/office/officeart/2005/8/layout/vProcess5"/>
    <dgm:cxn modelId="{78D54733-4D1A-DF48-B7C4-081261CD043F}" type="presOf" srcId="{AD04BFCC-660C-8040-8A17-604DC8D82DC1}" destId="{1E9569E0-A682-C14E-B9F6-2B69EE3546D0}" srcOrd="0" destOrd="0" presId="urn:microsoft.com/office/officeart/2005/8/layout/vProcess5"/>
    <dgm:cxn modelId="{7D180F3D-CDCD-E749-A998-B005FDBA3278}" type="presOf" srcId="{F11ACCD6-27D2-014E-B06B-095C80895F0F}" destId="{53220238-353E-7343-A4B1-00EDCD6D346A}" srcOrd="1" destOrd="0" presId="urn:microsoft.com/office/officeart/2005/8/layout/vProcess5"/>
    <dgm:cxn modelId="{C916CB53-3348-FF46-8B73-5D251EB96E25}" type="presOf" srcId="{7B7C40DB-C137-B149-84B2-35BA782A47D9}" destId="{56731CBA-9C55-FE4D-BAB9-8AD45CA2B7EB}" srcOrd="0" destOrd="0" presId="urn:microsoft.com/office/officeart/2005/8/layout/vProcess5"/>
    <dgm:cxn modelId="{DB183A58-A86A-B445-B25B-649EE8BD094D}" srcId="{7B7C40DB-C137-B149-84B2-35BA782A47D9}" destId="{F11ACCD6-27D2-014E-B06B-095C80895F0F}" srcOrd="1" destOrd="0" parTransId="{98C146B7-B121-E44E-B2B7-99295CDC67F2}" sibTransId="{6E431B7E-FDD3-B841-9908-23B046C69F8F}"/>
    <dgm:cxn modelId="{A8B56B5C-E6EA-0B41-84D9-C863F4812CE5}" type="presOf" srcId="{6E431B7E-FDD3-B841-9908-23B046C69F8F}" destId="{66C17E64-4482-BD47-A550-E9FA77AE6129}" srcOrd="0" destOrd="0" presId="urn:microsoft.com/office/officeart/2005/8/layout/vProcess5"/>
    <dgm:cxn modelId="{8D862770-577C-ED4C-9381-6E99CA1D5913}" srcId="{7B7C40DB-C137-B149-84B2-35BA782A47D9}" destId="{AD04BFCC-660C-8040-8A17-604DC8D82DC1}" srcOrd="0" destOrd="0" parTransId="{AE0A84FD-B2AA-634C-8D80-38880F491EDD}" sibTransId="{452BC0E2-9ADA-4C49-A06C-59F1BB2E4E81}"/>
    <dgm:cxn modelId="{7FCDD57A-B775-5C4A-B1D4-858B01CA5FED}" type="presOf" srcId="{1E8376C7-1D31-7348-B843-56E01FAFBFDE}" destId="{663F9395-A51F-0146-9677-897F6621419B}" srcOrd="0" destOrd="0" presId="urn:microsoft.com/office/officeart/2005/8/layout/vProcess5"/>
    <dgm:cxn modelId="{32422A80-F877-C741-9580-C447B04E0215}" srcId="{7B7C40DB-C137-B149-84B2-35BA782A47D9}" destId="{B475F6B9-8E2A-C04E-8BFA-840A47E847DA}" srcOrd="4" destOrd="0" parTransId="{65EFCF88-F2B2-7142-9273-F7DFA6BAD250}" sibTransId="{AEEB0280-9702-4A47-9530-DC23D8DCF316}"/>
    <dgm:cxn modelId="{EEA8E580-58C5-9D49-8DA0-5D4A9399CD2E}" type="presOf" srcId="{B475F6B9-8E2A-C04E-8BFA-840A47E847DA}" destId="{71C96834-60CB-794F-A8E1-5BA1A0ADCCA0}" srcOrd="0" destOrd="0" presId="urn:microsoft.com/office/officeart/2005/8/layout/vProcess5"/>
    <dgm:cxn modelId="{81DE828E-CE96-C747-8E47-F822F5C73BC8}" type="presOf" srcId="{10D1CA9D-377B-E440-92DE-F9FFA1FF50A1}" destId="{1A6FA84E-BBD2-9A44-AAEF-01A64F284364}" srcOrd="0" destOrd="0" presId="urn:microsoft.com/office/officeart/2005/8/layout/vProcess5"/>
    <dgm:cxn modelId="{CF84F996-F836-8F45-9101-098BFF2C9064}" type="presOf" srcId="{10D1CA9D-377B-E440-92DE-F9FFA1FF50A1}" destId="{967FC199-C0A1-2A4B-B633-965E32B40832}" srcOrd="1" destOrd="0" presId="urn:microsoft.com/office/officeart/2005/8/layout/vProcess5"/>
    <dgm:cxn modelId="{7902DCB5-1F40-674C-8FD5-3091433DE233}" type="presOf" srcId="{452BC0E2-9ADA-4C49-A06C-59F1BB2E4E81}" destId="{CB5B273C-0BE7-2B42-A122-B50E9E60C2D7}" srcOrd="0" destOrd="0" presId="urn:microsoft.com/office/officeart/2005/8/layout/vProcess5"/>
    <dgm:cxn modelId="{4869FDB5-5D2E-6440-9DDE-782598952819}" srcId="{7B7C40DB-C137-B149-84B2-35BA782A47D9}" destId="{1E8376C7-1D31-7348-B843-56E01FAFBFDE}" srcOrd="2" destOrd="0" parTransId="{B13BC286-B7A5-EB46-AC46-8C595F0F0237}" sibTransId="{A38C91AD-3F62-7F4A-9DB1-027855CDE4A2}"/>
    <dgm:cxn modelId="{610AA6C3-1FA0-1244-8249-A943415D1584}" type="presOf" srcId="{68BAE441-BC3E-384F-B254-7A7652172236}" destId="{60DDA489-D9A4-1940-970F-F3996231AA42}" srcOrd="0" destOrd="0" presId="urn:microsoft.com/office/officeart/2005/8/layout/vProcess5"/>
    <dgm:cxn modelId="{65BFA6DC-3159-0E4B-9363-83A77C6BEDCC}" type="presOf" srcId="{A38C91AD-3F62-7F4A-9DB1-027855CDE4A2}" destId="{738EA1F0-7E11-7D46-83F6-5720C2C46D1E}" srcOrd="0" destOrd="0" presId="urn:microsoft.com/office/officeart/2005/8/layout/vProcess5"/>
    <dgm:cxn modelId="{C8F937E3-F266-BE4B-A301-9DBA094B1577}" type="presOf" srcId="{1E8376C7-1D31-7348-B843-56E01FAFBFDE}" destId="{51B21F03-74D5-3041-937F-EDF1E5D0DA05}" srcOrd="1" destOrd="0" presId="urn:microsoft.com/office/officeart/2005/8/layout/vProcess5"/>
    <dgm:cxn modelId="{990D7BE6-F45D-7C41-B1BC-C6B555E1511F}" type="presOf" srcId="{AD04BFCC-660C-8040-8A17-604DC8D82DC1}" destId="{31983074-3E1B-5E4E-B63B-D4AA3F275467}" srcOrd="1" destOrd="0" presId="urn:microsoft.com/office/officeart/2005/8/layout/vProcess5"/>
    <dgm:cxn modelId="{C08B7EF7-B784-E640-B05B-9950E5B71AE8}" type="presOf" srcId="{F11ACCD6-27D2-014E-B06B-095C80895F0F}" destId="{6D825847-E510-064D-82B6-A086ACD59752}" srcOrd="0" destOrd="0" presId="urn:microsoft.com/office/officeart/2005/8/layout/vProcess5"/>
    <dgm:cxn modelId="{7205BEFC-6763-E14F-B1B4-1BB9463392FD}" srcId="{7B7C40DB-C137-B149-84B2-35BA782A47D9}" destId="{10D1CA9D-377B-E440-92DE-F9FFA1FF50A1}" srcOrd="3" destOrd="0" parTransId="{2C62BD30-8B2F-2B42-9916-F64756D28287}" sibTransId="{68BAE441-BC3E-384F-B254-7A7652172236}"/>
    <dgm:cxn modelId="{9661254D-DE1B-694E-85BA-A412F1D0571B}" type="presParOf" srcId="{56731CBA-9C55-FE4D-BAB9-8AD45CA2B7EB}" destId="{2F925592-13DF-1B4A-ACE9-24EEAB4F7048}" srcOrd="0" destOrd="0" presId="urn:microsoft.com/office/officeart/2005/8/layout/vProcess5"/>
    <dgm:cxn modelId="{B9DB8102-4751-7243-B897-18B8A85CC8DB}" type="presParOf" srcId="{56731CBA-9C55-FE4D-BAB9-8AD45CA2B7EB}" destId="{1E9569E0-A682-C14E-B9F6-2B69EE3546D0}" srcOrd="1" destOrd="0" presId="urn:microsoft.com/office/officeart/2005/8/layout/vProcess5"/>
    <dgm:cxn modelId="{7AEABB0E-9FE1-BD43-B1F2-8D23E7B928EB}" type="presParOf" srcId="{56731CBA-9C55-FE4D-BAB9-8AD45CA2B7EB}" destId="{6D825847-E510-064D-82B6-A086ACD59752}" srcOrd="2" destOrd="0" presId="urn:microsoft.com/office/officeart/2005/8/layout/vProcess5"/>
    <dgm:cxn modelId="{786673A9-F68B-1847-A756-7A60FF32D255}" type="presParOf" srcId="{56731CBA-9C55-FE4D-BAB9-8AD45CA2B7EB}" destId="{663F9395-A51F-0146-9677-897F6621419B}" srcOrd="3" destOrd="0" presId="urn:microsoft.com/office/officeart/2005/8/layout/vProcess5"/>
    <dgm:cxn modelId="{2229687F-C43B-B94E-9AE5-E1CB850ACC42}" type="presParOf" srcId="{56731CBA-9C55-FE4D-BAB9-8AD45CA2B7EB}" destId="{1A6FA84E-BBD2-9A44-AAEF-01A64F284364}" srcOrd="4" destOrd="0" presId="urn:microsoft.com/office/officeart/2005/8/layout/vProcess5"/>
    <dgm:cxn modelId="{E0A542E4-D9FA-8846-A978-7782E25A0755}" type="presParOf" srcId="{56731CBA-9C55-FE4D-BAB9-8AD45CA2B7EB}" destId="{71C96834-60CB-794F-A8E1-5BA1A0ADCCA0}" srcOrd="5" destOrd="0" presId="urn:microsoft.com/office/officeart/2005/8/layout/vProcess5"/>
    <dgm:cxn modelId="{AB198AA4-E588-FA45-A87F-1E576C59DE47}" type="presParOf" srcId="{56731CBA-9C55-FE4D-BAB9-8AD45CA2B7EB}" destId="{CB5B273C-0BE7-2B42-A122-B50E9E60C2D7}" srcOrd="6" destOrd="0" presId="urn:microsoft.com/office/officeart/2005/8/layout/vProcess5"/>
    <dgm:cxn modelId="{F77014AF-860D-6E40-A4A4-8393E6F3DEB9}" type="presParOf" srcId="{56731CBA-9C55-FE4D-BAB9-8AD45CA2B7EB}" destId="{66C17E64-4482-BD47-A550-E9FA77AE6129}" srcOrd="7" destOrd="0" presId="urn:microsoft.com/office/officeart/2005/8/layout/vProcess5"/>
    <dgm:cxn modelId="{F59FC42C-FC25-0947-A13D-41F43387B806}" type="presParOf" srcId="{56731CBA-9C55-FE4D-BAB9-8AD45CA2B7EB}" destId="{738EA1F0-7E11-7D46-83F6-5720C2C46D1E}" srcOrd="8" destOrd="0" presId="urn:microsoft.com/office/officeart/2005/8/layout/vProcess5"/>
    <dgm:cxn modelId="{9028FCA0-32B6-FC4B-9014-25AF6FE3103E}" type="presParOf" srcId="{56731CBA-9C55-FE4D-BAB9-8AD45CA2B7EB}" destId="{60DDA489-D9A4-1940-970F-F3996231AA42}" srcOrd="9" destOrd="0" presId="urn:microsoft.com/office/officeart/2005/8/layout/vProcess5"/>
    <dgm:cxn modelId="{ECDBFDE4-65E6-194F-945A-19F4B22AB527}" type="presParOf" srcId="{56731CBA-9C55-FE4D-BAB9-8AD45CA2B7EB}" destId="{31983074-3E1B-5E4E-B63B-D4AA3F275467}" srcOrd="10" destOrd="0" presId="urn:microsoft.com/office/officeart/2005/8/layout/vProcess5"/>
    <dgm:cxn modelId="{D5BDDAB9-C902-8F4C-8D82-D62084D89D8E}" type="presParOf" srcId="{56731CBA-9C55-FE4D-BAB9-8AD45CA2B7EB}" destId="{53220238-353E-7343-A4B1-00EDCD6D346A}" srcOrd="11" destOrd="0" presId="urn:microsoft.com/office/officeart/2005/8/layout/vProcess5"/>
    <dgm:cxn modelId="{7FB18B56-83B8-DB48-9B5D-900F8024044A}" type="presParOf" srcId="{56731CBA-9C55-FE4D-BAB9-8AD45CA2B7EB}" destId="{51B21F03-74D5-3041-937F-EDF1E5D0DA05}" srcOrd="12" destOrd="0" presId="urn:microsoft.com/office/officeart/2005/8/layout/vProcess5"/>
    <dgm:cxn modelId="{22748A75-B430-DA49-A97C-E88EE3D0BAAF}" type="presParOf" srcId="{56731CBA-9C55-FE4D-BAB9-8AD45CA2B7EB}" destId="{967FC199-C0A1-2A4B-B633-965E32B40832}" srcOrd="13" destOrd="0" presId="urn:microsoft.com/office/officeart/2005/8/layout/vProcess5"/>
    <dgm:cxn modelId="{1186EB44-2F75-BD4C-BD55-84F835581DE7}" type="presParOf" srcId="{56731CBA-9C55-FE4D-BAB9-8AD45CA2B7EB}" destId="{B4759541-B67A-4042-8D95-20D811DEA32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01AEDF7-DB8E-8F46-B7BF-BC37282FA832}" type="doc">
      <dgm:prSet loTypeId="urn:microsoft.com/office/officeart/2005/8/layout/hList1" loCatId="" qsTypeId="urn:microsoft.com/office/officeart/2005/8/quickstyle/simple1" qsCatId="simple" csTypeId="urn:microsoft.com/office/officeart/2005/8/colors/accent1_2" csCatId="accent1" phldr="1"/>
      <dgm:spPr/>
      <dgm:t>
        <a:bodyPr/>
        <a:lstStyle/>
        <a:p>
          <a:endParaRPr lang="en-US"/>
        </a:p>
      </dgm:t>
    </dgm:pt>
    <dgm:pt modelId="{0D53C4D5-A0BC-394C-8F25-F2E9C3D4D607}">
      <dgm:prSet phldrT="[Text]"/>
      <dgm:spPr/>
      <dgm:t>
        <a:bodyPr/>
        <a:lstStyle/>
        <a:p>
          <a:r>
            <a:rPr lang="en-US" b="1" dirty="0"/>
            <a:t>Newcomers to WP</a:t>
          </a:r>
        </a:p>
      </dgm:t>
    </dgm:pt>
    <dgm:pt modelId="{53EE166E-643A-0E4F-B226-A4FFE8EF60F2}" type="parTrans" cxnId="{259961E5-F8A8-9B4E-B1D0-F7F1CD3B6F5B}">
      <dgm:prSet/>
      <dgm:spPr/>
      <dgm:t>
        <a:bodyPr/>
        <a:lstStyle/>
        <a:p>
          <a:endParaRPr lang="en-US"/>
        </a:p>
      </dgm:t>
    </dgm:pt>
    <dgm:pt modelId="{5B59CCFA-9144-F249-9940-AE990E1F332B}" type="sibTrans" cxnId="{259961E5-F8A8-9B4E-B1D0-F7F1CD3B6F5B}">
      <dgm:prSet/>
      <dgm:spPr/>
      <dgm:t>
        <a:bodyPr/>
        <a:lstStyle/>
        <a:p>
          <a:endParaRPr lang="en-US"/>
        </a:p>
      </dgm:t>
    </dgm:pt>
    <dgm:pt modelId="{E99A3A97-6E8A-9C45-A5D6-E8737BAD9163}">
      <dgm:prSet phldrT="[Text]"/>
      <dgm:spPr/>
      <dgm:t>
        <a:bodyPr/>
        <a:lstStyle/>
        <a:p>
          <a:r>
            <a:rPr lang="en-US" b="1" dirty="0"/>
            <a:t>Current WP members</a:t>
          </a:r>
        </a:p>
      </dgm:t>
    </dgm:pt>
    <dgm:pt modelId="{669200DE-822A-A443-85F3-E1202D0667A9}" type="parTrans" cxnId="{3A44B506-E259-0740-BA2F-70186D948B88}">
      <dgm:prSet/>
      <dgm:spPr/>
      <dgm:t>
        <a:bodyPr/>
        <a:lstStyle/>
        <a:p>
          <a:endParaRPr lang="en-US"/>
        </a:p>
      </dgm:t>
    </dgm:pt>
    <dgm:pt modelId="{F6BC2C64-DB7B-2C47-9B9C-EB4B0A10447D}" type="sibTrans" cxnId="{3A44B506-E259-0740-BA2F-70186D948B88}">
      <dgm:prSet/>
      <dgm:spPr/>
      <dgm:t>
        <a:bodyPr/>
        <a:lstStyle/>
        <a:p>
          <a:endParaRPr lang="en-US"/>
        </a:p>
      </dgm:t>
    </dgm:pt>
    <dgm:pt modelId="{29D7832C-0F05-9646-84FE-153116D37B95}">
      <dgm:prSet phldrT="[Text]"/>
      <dgm:spPr/>
      <dgm:t>
        <a:bodyPr/>
        <a:lstStyle/>
        <a:p>
          <a:r>
            <a:rPr lang="en-US" b="1" dirty="0"/>
            <a:t>Wikipedia as a whole</a:t>
          </a:r>
        </a:p>
      </dgm:t>
    </dgm:pt>
    <dgm:pt modelId="{87865530-FC44-B94F-89AE-CCE9D28BF7B6}" type="parTrans" cxnId="{B1ED73EB-D3CE-6646-AC0C-555AB9C9A33C}">
      <dgm:prSet/>
      <dgm:spPr/>
      <dgm:t>
        <a:bodyPr/>
        <a:lstStyle/>
        <a:p>
          <a:endParaRPr lang="en-US"/>
        </a:p>
      </dgm:t>
    </dgm:pt>
    <dgm:pt modelId="{4B7CCF91-AF33-BF4A-A65E-14B65DCBFEC0}" type="sibTrans" cxnId="{B1ED73EB-D3CE-6646-AC0C-555AB9C9A33C}">
      <dgm:prSet/>
      <dgm:spPr/>
      <dgm:t>
        <a:bodyPr/>
        <a:lstStyle/>
        <a:p>
          <a:endParaRPr lang="en-US"/>
        </a:p>
      </dgm:t>
    </dgm:pt>
    <dgm:pt modelId="{F0F4BBCD-D681-CF46-A9E2-291B774B42DF}" type="pres">
      <dgm:prSet presAssocID="{301AEDF7-DB8E-8F46-B7BF-BC37282FA832}" presName="Name0" presStyleCnt="0">
        <dgm:presLayoutVars>
          <dgm:dir/>
          <dgm:animLvl val="lvl"/>
          <dgm:resizeHandles val="exact"/>
        </dgm:presLayoutVars>
      </dgm:prSet>
      <dgm:spPr/>
    </dgm:pt>
    <dgm:pt modelId="{1C0051FF-FDB4-7F41-B253-B42B5BC332BE}" type="pres">
      <dgm:prSet presAssocID="{0D53C4D5-A0BC-394C-8F25-F2E9C3D4D607}" presName="composite" presStyleCnt="0"/>
      <dgm:spPr/>
    </dgm:pt>
    <dgm:pt modelId="{D64A59F9-9A99-D048-B731-3B5069DAE635}" type="pres">
      <dgm:prSet presAssocID="{0D53C4D5-A0BC-394C-8F25-F2E9C3D4D607}" presName="parTx" presStyleLbl="alignNode1" presStyleIdx="0" presStyleCnt="3">
        <dgm:presLayoutVars>
          <dgm:chMax val="0"/>
          <dgm:chPref val="0"/>
          <dgm:bulletEnabled val="1"/>
        </dgm:presLayoutVars>
      </dgm:prSet>
      <dgm:spPr/>
    </dgm:pt>
    <dgm:pt modelId="{EB60F612-4748-3A47-A029-91E16FC0BB90}" type="pres">
      <dgm:prSet presAssocID="{0D53C4D5-A0BC-394C-8F25-F2E9C3D4D607}" presName="desTx" presStyleLbl="alignAccFollowNode1" presStyleIdx="0" presStyleCnt="3">
        <dgm:presLayoutVars>
          <dgm:bulletEnabled val="1"/>
        </dgm:presLayoutVars>
      </dgm:prSet>
      <dgm:spPr>
        <a:noFill/>
        <a:ln>
          <a:noFill/>
        </a:ln>
      </dgm:spPr>
    </dgm:pt>
    <dgm:pt modelId="{96848878-1E9D-BE44-8B3E-25ABE6880905}" type="pres">
      <dgm:prSet presAssocID="{5B59CCFA-9144-F249-9940-AE990E1F332B}" presName="space" presStyleCnt="0"/>
      <dgm:spPr/>
    </dgm:pt>
    <dgm:pt modelId="{FF3F000E-18D4-E744-A188-D1EAA3DD8971}" type="pres">
      <dgm:prSet presAssocID="{E99A3A97-6E8A-9C45-A5D6-E8737BAD9163}" presName="composite" presStyleCnt="0"/>
      <dgm:spPr/>
    </dgm:pt>
    <dgm:pt modelId="{0AC7C7AC-42B0-A748-A70B-CD90D11EF91C}" type="pres">
      <dgm:prSet presAssocID="{E99A3A97-6E8A-9C45-A5D6-E8737BAD9163}" presName="parTx" presStyleLbl="alignNode1" presStyleIdx="1" presStyleCnt="3">
        <dgm:presLayoutVars>
          <dgm:chMax val="0"/>
          <dgm:chPref val="0"/>
          <dgm:bulletEnabled val="1"/>
        </dgm:presLayoutVars>
      </dgm:prSet>
      <dgm:spPr/>
    </dgm:pt>
    <dgm:pt modelId="{297DA663-1947-E34A-952E-08D47931569E}" type="pres">
      <dgm:prSet presAssocID="{E99A3A97-6E8A-9C45-A5D6-E8737BAD9163}" presName="desTx" presStyleLbl="alignAccFollowNode1" presStyleIdx="1" presStyleCnt="3">
        <dgm:presLayoutVars>
          <dgm:bulletEnabled val="1"/>
        </dgm:presLayoutVars>
      </dgm:prSet>
      <dgm:spPr>
        <a:noFill/>
        <a:ln>
          <a:noFill/>
        </a:ln>
      </dgm:spPr>
    </dgm:pt>
    <dgm:pt modelId="{27CAF3D7-1234-EB45-83AE-20439A64D6D0}" type="pres">
      <dgm:prSet presAssocID="{F6BC2C64-DB7B-2C47-9B9C-EB4B0A10447D}" presName="space" presStyleCnt="0"/>
      <dgm:spPr/>
    </dgm:pt>
    <dgm:pt modelId="{F3222609-BF52-0847-B36E-32791C511559}" type="pres">
      <dgm:prSet presAssocID="{29D7832C-0F05-9646-84FE-153116D37B95}" presName="composite" presStyleCnt="0"/>
      <dgm:spPr/>
    </dgm:pt>
    <dgm:pt modelId="{04048923-6B31-C74E-AF22-FC9ECDCF8C9E}" type="pres">
      <dgm:prSet presAssocID="{29D7832C-0F05-9646-84FE-153116D37B95}" presName="parTx" presStyleLbl="alignNode1" presStyleIdx="2" presStyleCnt="3">
        <dgm:presLayoutVars>
          <dgm:chMax val="0"/>
          <dgm:chPref val="0"/>
          <dgm:bulletEnabled val="1"/>
        </dgm:presLayoutVars>
      </dgm:prSet>
      <dgm:spPr/>
    </dgm:pt>
    <dgm:pt modelId="{1B30D332-5108-9D42-A3D7-B6AB967F9C96}" type="pres">
      <dgm:prSet presAssocID="{29D7832C-0F05-9646-84FE-153116D37B95}" presName="desTx" presStyleLbl="alignAccFollowNode1" presStyleIdx="2" presStyleCnt="3">
        <dgm:presLayoutVars>
          <dgm:bulletEnabled val="1"/>
        </dgm:presLayoutVars>
      </dgm:prSet>
      <dgm:spPr>
        <a:noFill/>
        <a:ln>
          <a:noFill/>
        </a:ln>
      </dgm:spPr>
    </dgm:pt>
  </dgm:ptLst>
  <dgm:cxnLst>
    <dgm:cxn modelId="{3A44B506-E259-0740-BA2F-70186D948B88}" srcId="{301AEDF7-DB8E-8F46-B7BF-BC37282FA832}" destId="{E99A3A97-6E8A-9C45-A5D6-E8737BAD9163}" srcOrd="1" destOrd="0" parTransId="{669200DE-822A-A443-85F3-E1202D0667A9}" sibTransId="{F6BC2C64-DB7B-2C47-9B9C-EB4B0A10447D}"/>
    <dgm:cxn modelId="{98089E2F-CDC7-D84C-B4D5-F9FCA73EB1D4}" type="presOf" srcId="{29D7832C-0F05-9646-84FE-153116D37B95}" destId="{04048923-6B31-C74E-AF22-FC9ECDCF8C9E}" srcOrd="0" destOrd="0" presId="urn:microsoft.com/office/officeart/2005/8/layout/hList1"/>
    <dgm:cxn modelId="{D8DEB670-4A35-5F43-A534-F7DE29DC2FB3}" type="presOf" srcId="{301AEDF7-DB8E-8F46-B7BF-BC37282FA832}" destId="{F0F4BBCD-D681-CF46-A9E2-291B774B42DF}" srcOrd="0" destOrd="0" presId="urn:microsoft.com/office/officeart/2005/8/layout/hList1"/>
    <dgm:cxn modelId="{ACDB8F71-7A69-0540-9C08-962F4307C692}" type="presOf" srcId="{0D53C4D5-A0BC-394C-8F25-F2E9C3D4D607}" destId="{D64A59F9-9A99-D048-B731-3B5069DAE635}" srcOrd="0" destOrd="0" presId="urn:microsoft.com/office/officeart/2005/8/layout/hList1"/>
    <dgm:cxn modelId="{259961E5-F8A8-9B4E-B1D0-F7F1CD3B6F5B}" srcId="{301AEDF7-DB8E-8F46-B7BF-BC37282FA832}" destId="{0D53C4D5-A0BC-394C-8F25-F2E9C3D4D607}" srcOrd="0" destOrd="0" parTransId="{53EE166E-643A-0E4F-B226-A4FFE8EF60F2}" sibTransId="{5B59CCFA-9144-F249-9940-AE990E1F332B}"/>
    <dgm:cxn modelId="{B1ED73EB-D3CE-6646-AC0C-555AB9C9A33C}" srcId="{301AEDF7-DB8E-8F46-B7BF-BC37282FA832}" destId="{29D7832C-0F05-9646-84FE-153116D37B95}" srcOrd="2" destOrd="0" parTransId="{87865530-FC44-B94F-89AE-CCE9D28BF7B6}" sibTransId="{4B7CCF91-AF33-BF4A-A65E-14B65DCBFEC0}"/>
    <dgm:cxn modelId="{D626B5EF-349C-654C-BEC9-C8EC0F670028}" type="presOf" srcId="{E99A3A97-6E8A-9C45-A5D6-E8737BAD9163}" destId="{0AC7C7AC-42B0-A748-A70B-CD90D11EF91C}" srcOrd="0" destOrd="0" presId="urn:microsoft.com/office/officeart/2005/8/layout/hList1"/>
    <dgm:cxn modelId="{107A9D9A-7B5C-9048-8A2C-E96E0F17B195}" type="presParOf" srcId="{F0F4BBCD-D681-CF46-A9E2-291B774B42DF}" destId="{1C0051FF-FDB4-7F41-B253-B42B5BC332BE}" srcOrd="0" destOrd="0" presId="urn:microsoft.com/office/officeart/2005/8/layout/hList1"/>
    <dgm:cxn modelId="{885A451C-D439-9E43-8933-509E699D621C}" type="presParOf" srcId="{1C0051FF-FDB4-7F41-B253-B42B5BC332BE}" destId="{D64A59F9-9A99-D048-B731-3B5069DAE635}" srcOrd="0" destOrd="0" presId="urn:microsoft.com/office/officeart/2005/8/layout/hList1"/>
    <dgm:cxn modelId="{B8C46698-7044-4A46-95B3-6E7BAA29E79C}" type="presParOf" srcId="{1C0051FF-FDB4-7F41-B253-B42B5BC332BE}" destId="{EB60F612-4748-3A47-A029-91E16FC0BB90}" srcOrd="1" destOrd="0" presId="urn:microsoft.com/office/officeart/2005/8/layout/hList1"/>
    <dgm:cxn modelId="{E7363809-C3AE-4448-A088-AFE1D019139D}" type="presParOf" srcId="{F0F4BBCD-D681-CF46-A9E2-291B774B42DF}" destId="{96848878-1E9D-BE44-8B3E-25ABE6880905}" srcOrd="1" destOrd="0" presId="urn:microsoft.com/office/officeart/2005/8/layout/hList1"/>
    <dgm:cxn modelId="{9F24C06B-4DD1-A840-B0F9-9E3C065147BD}" type="presParOf" srcId="{F0F4BBCD-D681-CF46-A9E2-291B774B42DF}" destId="{FF3F000E-18D4-E744-A188-D1EAA3DD8971}" srcOrd="2" destOrd="0" presId="urn:microsoft.com/office/officeart/2005/8/layout/hList1"/>
    <dgm:cxn modelId="{A9D41ED8-E932-FC4F-B396-33F99CB4BC1B}" type="presParOf" srcId="{FF3F000E-18D4-E744-A188-D1EAA3DD8971}" destId="{0AC7C7AC-42B0-A748-A70B-CD90D11EF91C}" srcOrd="0" destOrd="0" presId="urn:microsoft.com/office/officeart/2005/8/layout/hList1"/>
    <dgm:cxn modelId="{604A8AD0-A74C-5945-B755-3389BFACDB1D}" type="presParOf" srcId="{FF3F000E-18D4-E744-A188-D1EAA3DD8971}" destId="{297DA663-1947-E34A-952E-08D47931569E}" srcOrd="1" destOrd="0" presId="urn:microsoft.com/office/officeart/2005/8/layout/hList1"/>
    <dgm:cxn modelId="{EA6B5B31-2BDA-C748-964F-46DEFA4B779F}" type="presParOf" srcId="{F0F4BBCD-D681-CF46-A9E2-291B774B42DF}" destId="{27CAF3D7-1234-EB45-83AE-20439A64D6D0}" srcOrd="3" destOrd="0" presId="urn:microsoft.com/office/officeart/2005/8/layout/hList1"/>
    <dgm:cxn modelId="{CE6924E9-1290-1041-98EA-E855CBE22C14}" type="presParOf" srcId="{F0F4BBCD-D681-CF46-A9E2-291B774B42DF}" destId="{F3222609-BF52-0847-B36E-32791C511559}" srcOrd="4" destOrd="0" presId="urn:microsoft.com/office/officeart/2005/8/layout/hList1"/>
    <dgm:cxn modelId="{CAB1A876-781F-004F-9BB2-4A3C20A74F34}" type="presParOf" srcId="{F3222609-BF52-0847-B36E-32791C511559}" destId="{04048923-6B31-C74E-AF22-FC9ECDCF8C9E}" srcOrd="0" destOrd="0" presId="urn:microsoft.com/office/officeart/2005/8/layout/hList1"/>
    <dgm:cxn modelId="{525DF8C0-E75F-3145-AFF5-221D13DE0603}" type="presParOf" srcId="{F3222609-BF52-0847-B36E-32791C511559}" destId="{1B30D332-5108-9D42-A3D7-B6AB967F9C9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B7C40DB-C137-B149-84B2-35BA782A47D9}"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AD04BFCC-660C-8040-8A17-604DC8D82DC1}">
      <dgm:prSet phldrT="[Text]" custT="1"/>
      <dgm:spPr/>
      <dgm:t>
        <a:bodyPr/>
        <a:lstStyle/>
        <a:p>
          <a:r>
            <a:rPr lang="en-US" sz="2400" b="1" dirty="0"/>
            <a:t> Step 1: Understand Stakeholders</a:t>
          </a:r>
          <a:endParaRPr lang="en-US" sz="1800" b="1" dirty="0"/>
        </a:p>
      </dgm:t>
    </dgm:pt>
    <dgm:pt modelId="{AE0A84FD-B2AA-634C-8D80-38880F491EDD}" type="parTrans" cxnId="{8D862770-577C-ED4C-9381-6E99CA1D5913}">
      <dgm:prSet/>
      <dgm:spPr/>
      <dgm:t>
        <a:bodyPr/>
        <a:lstStyle/>
        <a:p>
          <a:endParaRPr lang="en-US"/>
        </a:p>
      </dgm:t>
    </dgm:pt>
    <dgm:pt modelId="{452BC0E2-9ADA-4C49-A06C-59F1BB2E4E81}" type="sibTrans" cxnId="{8D862770-577C-ED4C-9381-6E99CA1D5913}">
      <dgm:prSet/>
      <dgm:spPr/>
      <dgm:t>
        <a:bodyPr/>
        <a:lstStyle/>
        <a:p>
          <a:endParaRPr lang="en-US"/>
        </a:p>
      </dgm:t>
    </dgm:pt>
    <dgm:pt modelId="{F11ACCD6-27D2-014E-B06B-095C80895F0F}">
      <dgm:prSet phldrT="[Text]" custT="1"/>
      <dgm:spPr>
        <a:solidFill>
          <a:schemeClr val="tx2">
            <a:lumMod val="50000"/>
          </a:schemeClr>
        </a:solidFill>
      </dgm:spPr>
      <dgm:t>
        <a:bodyPr/>
        <a:lstStyle/>
        <a:p>
          <a:r>
            <a:rPr lang="en-US" sz="2000" b="1" dirty="0"/>
            <a:t> </a:t>
          </a:r>
          <a:r>
            <a:rPr lang="en-US" sz="2400" b="1" dirty="0"/>
            <a:t>Step 2. Algorithm Prototyping</a:t>
          </a:r>
        </a:p>
      </dgm:t>
    </dgm:pt>
    <dgm:pt modelId="{98C146B7-B121-E44E-B2B7-99295CDC67F2}" type="parTrans" cxnId="{DB183A58-A86A-B445-B25B-649EE8BD094D}">
      <dgm:prSet/>
      <dgm:spPr/>
      <dgm:t>
        <a:bodyPr/>
        <a:lstStyle/>
        <a:p>
          <a:endParaRPr lang="en-US"/>
        </a:p>
      </dgm:t>
    </dgm:pt>
    <dgm:pt modelId="{6E431B7E-FDD3-B841-9908-23B046C69F8F}" type="sibTrans" cxnId="{DB183A58-A86A-B445-B25B-649EE8BD094D}">
      <dgm:prSet/>
      <dgm:spPr/>
      <dgm:t>
        <a:bodyPr/>
        <a:lstStyle/>
        <a:p>
          <a:endParaRPr lang="en-US"/>
        </a:p>
      </dgm:t>
    </dgm:pt>
    <dgm:pt modelId="{10D1CA9D-377B-E440-92DE-F9FFA1FF50A1}">
      <dgm:prSet phldrT="[Text]" custT="1"/>
      <dgm:spPr/>
      <dgm:t>
        <a:bodyPr/>
        <a:lstStyle/>
        <a:p>
          <a:r>
            <a:rPr lang="en-US" sz="2400" b="1" dirty="0"/>
            <a:t>Step 4: Iterative Refinement</a:t>
          </a:r>
        </a:p>
      </dgm:t>
    </dgm:pt>
    <dgm:pt modelId="{2C62BD30-8B2F-2B42-9916-F64756D28287}" type="parTrans" cxnId="{7205BEFC-6763-E14F-B1B4-1BB9463392FD}">
      <dgm:prSet/>
      <dgm:spPr/>
      <dgm:t>
        <a:bodyPr/>
        <a:lstStyle/>
        <a:p>
          <a:endParaRPr lang="en-US"/>
        </a:p>
      </dgm:t>
    </dgm:pt>
    <dgm:pt modelId="{68BAE441-BC3E-384F-B254-7A7652172236}" type="sibTrans" cxnId="{7205BEFC-6763-E14F-B1B4-1BB9463392FD}">
      <dgm:prSet/>
      <dgm:spPr/>
      <dgm:t>
        <a:bodyPr/>
        <a:lstStyle/>
        <a:p>
          <a:endParaRPr lang="en-US"/>
        </a:p>
      </dgm:t>
    </dgm:pt>
    <dgm:pt modelId="{B475F6B9-8E2A-C04E-8BFA-840A47E847DA}">
      <dgm:prSet phldrT="[Text]" custT="1"/>
      <dgm:spPr/>
      <dgm:t>
        <a:bodyPr/>
        <a:lstStyle/>
        <a:p>
          <a:r>
            <a:rPr lang="en-US" sz="2400" b="1" dirty="0"/>
            <a:t>Step 5: Acceptance, Accuracy and Impact (AAI) Evaluation</a:t>
          </a:r>
        </a:p>
      </dgm:t>
    </dgm:pt>
    <dgm:pt modelId="{65EFCF88-F2B2-7142-9273-F7DFA6BAD250}" type="parTrans" cxnId="{32422A80-F877-C741-9580-C447B04E0215}">
      <dgm:prSet/>
      <dgm:spPr/>
      <dgm:t>
        <a:bodyPr/>
        <a:lstStyle/>
        <a:p>
          <a:endParaRPr lang="en-US"/>
        </a:p>
      </dgm:t>
    </dgm:pt>
    <dgm:pt modelId="{AEEB0280-9702-4A47-9530-DC23D8DCF316}" type="sibTrans" cxnId="{32422A80-F877-C741-9580-C447B04E0215}">
      <dgm:prSet/>
      <dgm:spPr/>
      <dgm:t>
        <a:bodyPr/>
        <a:lstStyle/>
        <a:p>
          <a:endParaRPr lang="en-US"/>
        </a:p>
      </dgm:t>
    </dgm:pt>
    <dgm:pt modelId="{1E8376C7-1D31-7348-B843-56E01FAFBFDE}">
      <dgm:prSet phldrT="[Text]" custT="1"/>
      <dgm:spPr/>
      <dgm:t>
        <a:bodyPr/>
        <a:lstStyle/>
        <a:p>
          <a:r>
            <a:rPr lang="en-US" sz="2400" b="1" dirty="0"/>
            <a:t>Step 3. Deploy Algorithm with Stakeholders</a:t>
          </a:r>
        </a:p>
      </dgm:t>
    </dgm:pt>
    <dgm:pt modelId="{B13BC286-B7A5-EB46-AC46-8C595F0F0237}" type="parTrans" cxnId="{4869FDB5-5D2E-6440-9DDE-782598952819}">
      <dgm:prSet/>
      <dgm:spPr/>
      <dgm:t>
        <a:bodyPr/>
        <a:lstStyle/>
        <a:p>
          <a:endParaRPr lang="en-US"/>
        </a:p>
      </dgm:t>
    </dgm:pt>
    <dgm:pt modelId="{A38C91AD-3F62-7F4A-9DB1-027855CDE4A2}" type="sibTrans" cxnId="{4869FDB5-5D2E-6440-9DDE-782598952819}">
      <dgm:prSet/>
      <dgm:spPr/>
      <dgm:t>
        <a:bodyPr/>
        <a:lstStyle/>
        <a:p>
          <a:endParaRPr lang="en-US"/>
        </a:p>
      </dgm:t>
    </dgm:pt>
    <dgm:pt modelId="{56731CBA-9C55-FE4D-BAB9-8AD45CA2B7EB}" type="pres">
      <dgm:prSet presAssocID="{7B7C40DB-C137-B149-84B2-35BA782A47D9}" presName="outerComposite" presStyleCnt="0">
        <dgm:presLayoutVars>
          <dgm:chMax val="5"/>
          <dgm:dir/>
          <dgm:resizeHandles val="exact"/>
        </dgm:presLayoutVars>
      </dgm:prSet>
      <dgm:spPr/>
    </dgm:pt>
    <dgm:pt modelId="{2F925592-13DF-1B4A-ACE9-24EEAB4F7048}" type="pres">
      <dgm:prSet presAssocID="{7B7C40DB-C137-B149-84B2-35BA782A47D9}" presName="dummyMaxCanvas" presStyleCnt="0">
        <dgm:presLayoutVars/>
      </dgm:prSet>
      <dgm:spPr/>
    </dgm:pt>
    <dgm:pt modelId="{1E9569E0-A682-C14E-B9F6-2B69EE3546D0}" type="pres">
      <dgm:prSet presAssocID="{7B7C40DB-C137-B149-84B2-35BA782A47D9}" presName="FiveNodes_1" presStyleLbl="node1" presStyleIdx="0" presStyleCnt="5">
        <dgm:presLayoutVars>
          <dgm:bulletEnabled val="1"/>
        </dgm:presLayoutVars>
      </dgm:prSet>
      <dgm:spPr/>
    </dgm:pt>
    <dgm:pt modelId="{6D825847-E510-064D-82B6-A086ACD59752}" type="pres">
      <dgm:prSet presAssocID="{7B7C40DB-C137-B149-84B2-35BA782A47D9}" presName="FiveNodes_2" presStyleLbl="node1" presStyleIdx="1" presStyleCnt="5">
        <dgm:presLayoutVars>
          <dgm:bulletEnabled val="1"/>
        </dgm:presLayoutVars>
      </dgm:prSet>
      <dgm:spPr/>
    </dgm:pt>
    <dgm:pt modelId="{663F9395-A51F-0146-9677-897F6621419B}" type="pres">
      <dgm:prSet presAssocID="{7B7C40DB-C137-B149-84B2-35BA782A47D9}" presName="FiveNodes_3" presStyleLbl="node1" presStyleIdx="2" presStyleCnt="5">
        <dgm:presLayoutVars>
          <dgm:bulletEnabled val="1"/>
        </dgm:presLayoutVars>
      </dgm:prSet>
      <dgm:spPr/>
    </dgm:pt>
    <dgm:pt modelId="{1A6FA84E-BBD2-9A44-AAEF-01A64F284364}" type="pres">
      <dgm:prSet presAssocID="{7B7C40DB-C137-B149-84B2-35BA782A47D9}" presName="FiveNodes_4" presStyleLbl="node1" presStyleIdx="3" presStyleCnt="5">
        <dgm:presLayoutVars>
          <dgm:bulletEnabled val="1"/>
        </dgm:presLayoutVars>
      </dgm:prSet>
      <dgm:spPr/>
    </dgm:pt>
    <dgm:pt modelId="{71C96834-60CB-794F-A8E1-5BA1A0ADCCA0}" type="pres">
      <dgm:prSet presAssocID="{7B7C40DB-C137-B149-84B2-35BA782A47D9}" presName="FiveNodes_5" presStyleLbl="node1" presStyleIdx="4" presStyleCnt="5">
        <dgm:presLayoutVars>
          <dgm:bulletEnabled val="1"/>
        </dgm:presLayoutVars>
      </dgm:prSet>
      <dgm:spPr/>
    </dgm:pt>
    <dgm:pt modelId="{CB5B273C-0BE7-2B42-A122-B50E9E60C2D7}" type="pres">
      <dgm:prSet presAssocID="{7B7C40DB-C137-B149-84B2-35BA782A47D9}" presName="FiveConn_1-2" presStyleLbl="fgAccFollowNode1" presStyleIdx="0" presStyleCnt="4">
        <dgm:presLayoutVars>
          <dgm:bulletEnabled val="1"/>
        </dgm:presLayoutVars>
      </dgm:prSet>
      <dgm:spPr/>
    </dgm:pt>
    <dgm:pt modelId="{66C17E64-4482-BD47-A550-E9FA77AE6129}" type="pres">
      <dgm:prSet presAssocID="{7B7C40DB-C137-B149-84B2-35BA782A47D9}" presName="FiveConn_2-3" presStyleLbl="fgAccFollowNode1" presStyleIdx="1" presStyleCnt="4">
        <dgm:presLayoutVars>
          <dgm:bulletEnabled val="1"/>
        </dgm:presLayoutVars>
      </dgm:prSet>
      <dgm:spPr/>
    </dgm:pt>
    <dgm:pt modelId="{738EA1F0-7E11-7D46-83F6-5720C2C46D1E}" type="pres">
      <dgm:prSet presAssocID="{7B7C40DB-C137-B149-84B2-35BA782A47D9}" presName="FiveConn_3-4" presStyleLbl="fgAccFollowNode1" presStyleIdx="2" presStyleCnt="4">
        <dgm:presLayoutVars>
          <dgm:bulletEnabled val="1"/>
        </dgm:presLayoutVars>
      </dgm:prSet>
      <dgm:spPr/>
    </dgm:pt>
    <dgm:pt modelId="{60DDA489-D9A4-1940-970F-F3996231AA42}" type="pres">
      <dgm:prSet presAssocID="{7B7C40DB-C137-B149-84B2-35BA782A47D9}" presName="FiveConn_4-5" presStyleLbl="fgAccFollowNode1" presStyleIdx="3" presStyleCnt="4">
        <dgm:presLayoutVars>
          <dgm:bulletEnabled val="1"/>
        </dgm:presLayoutVars>
      </dgm:prSet>
      <dgm:spPr/>
    </dgm:pt>
    <dgm:pt modelId="{31983074-3E1B-5E4E-B63B-D4AA3F275467}" type="pres">
      <dgm:prSet presAssocID="{7B7C40DB-C137-B149-84B2-35BA782A47D9}" presName="FiveNodes_1_text" presStyleLbl="node1" presStyleIdx="4" presStyleCnt="5">
        <dgm:presLayoutVars>
          <dgm:bulletEnabled val="1"/>
        </dgm:presLayoutVars>
      </dgm:prSet>
      <dgm:spPr/>
    </dgm:pt>
    <dgm:pt modelId="{53220238-353E-7343-A4B1-00EDCD6D346A}" type="pres">
      <dgm:prSet presAssocID="{7B7C40DB-C137-B149-84B2-35BA782A47D9}" presName="FiveNodes_2_text" presStyleLbl="node1" presStyleIdx="4" presStyleCnt="5">
        <dgm:presLayoutVars>
          <dgm:bulletEnabled val="1"/>
        </dgm:presLayoutVars>
      </dgm:prSet>
      <dgm:spPr/>
    </dgm:pt>
    <dgm:pt modelId="{51B21F03-74D5-3041-937F-EDF1E5D0DA05}" type="pres">
      <dgm:prSet presAssocID="{7B7C40DB-C137-B149-84B2-35BA782A47D9}" presName="FiveNodes_3_text" presStyleLbl="node1" presStyleIdx="4" presStyleCnt="5">
        <dgm:presLayoutVars>
          <dgm:bulletEnabled val="1"/>
        </dgm:presLayoutVars>
      </dgm:prSet>
      <dgm:spPr/>
    </dgm:pt>
    <dgm:pt modelId="{967FC199-C0A1-2A4B-B633-965E32B40832}" type="pres">
      <dgm:prSet presAssocID="{7B7C40DB-C137-B149-84B2-35BA782A47D9}" presName="FiveNodes_4_text" presStyleLbl="node1" presStyleIdx="4" presStyleCnt="5">
        <dgm:presLayoutVars>
          <dgm:bulletEnabled val="1"/>
        </dgm:presLayoutVars>
      </dgm:prSet>
      <dgm:spPr/>
    </dgm:pt>
    <dgm:pt modelId="{B4759541-B67A-4042-8D95-20D811DEA329}" type="pres">
      <dgm:prSet presAssocID="{7B7C40DB-C137-B149-84B2-35BA782A47D9}" presName="FiveNodes_5_text" presStyleLbl="node1" presStyleIdx="4" presStyleCnt="5">
        <dgm:presLayoutVars>
          <dgm:bulletEnabled val="1"/>
        </dgm:presLayoutVars>
      </dgm:prSet>
      <dgm:spPr/>
    </dgm:pt>
  </dgm:ptLst>
  <dgm:cxnLst>
    <dgm:cxn modelId="{CF35B605-5776-F942-9A01-00173DCDF71A}" type="presOf" srcId="{B475F6B9-8E2A-C04E-8BFA-840A47E847DA}" destId="{B4759541-B67A-4042-8D95-20D811DEA329}" srcOrd="1" destOrd="0" presId="urn:microsoft.com/office/officeart/2005/8/layout/vProcess5"/>
    <dgm:cxn modelId="{78D54733-4D1A-DF48-B7C4-081261CD043F}" type="presOf" srcId="{AD04BFCC-660C-8040-8A17-604DC8D82DC1}" destId="{1E9569E0-A682-C14E-B9F6-2B69EE3546D0}" srcOrd="0" destOrd="0" presId="urn:microsoft.com/office/officeart/2005/8/layout/vProcess5"/>
    <dgm:cxn modelId="{7D180F3D-CDCD-E749-A998-B005FDBA3278}" type="presOf" srcId="{F11ACCD6-27D2-014E-B06B-095C80895F0F}" destId="{53220238-353E-7343-A4B1-00EDCD6D346A}" srcOrd="1" destOrd="0" presId="urn:microsoft.com/office/officeart/2005/8/layout/vProcess5"/>
    <dgm:cxn modelId="{C916CB53-3348-FF46-8B73-5D251EB96E25}" type="presOf" srcId="{7B7C40DB-C137-B149-84B2-35BA782A47D9}" destId="{56731CBA-9C55-FE4D-BAB9-8AD45CA2B7EB}" srcOrd="0" destOrd="0" presId="urn:microsoft.com/office/officeart/2005/8/layout/vProcess5"/>
    <dgm:cxn modelId="{DB183A58-A86A-B445-B25B-649EE8BD094D}" srcId="{7B7C40DB-C137-B149-84B2-35BA782A47D9}" destId="{F11ACCD6-27D2-014E-B06B-095C80895F0F}" srcOrd="1" destOrd="0" parTransId="{98C146B7-B121-E44E-B2B7-99295CDC67F2}" sibTransId="{6E431B7E-FDD3-B841-9908-23B046C69F8F}"/>
    <dgm:cxn modelId="{A8B56B5C-E6EA-0B41-84D9-C863F4812CE5}" type="presOf" srcId="{6E431B7E-FDD3-B841-9908-23B046C69F8F}" destId="{66C17E64-4482-BD47-A550-E9FA77AE6129}" srcOrd="0" destOrd="0" presId="urn:microsoft.com/office/officeart/2005/8/layout/vProcess5"/>
    <dgm:cxn modelId="{8D862770-577C-ED4C-9381-6E99CA1D5913}" srcId="{7B7C40DB-C137-B149-84B2-35BA782A47D9}" destId="{AD04BFCC-660C-8040-8A17-604DC8D82DC1}" srcOrd="0" destOrd="0" parTransId="{AE0A84FD-B2AA-634C-8D80-38880F491EDD}" sibTransId="{452BC0E2-9ADA-4C49-A06C-59F1BB2E4E81}"/>
    <dgm:cxn modelId="{7FCDD57A-B775-5C4A-B1D4-858B01CA5FED}" type="presOf" srcId="{1E8376C7-1D31-7348-B843-56E01FAFBFDE}" destId="{663F9395-A51F-0146-9677-897F6621419B}" srcOrd="0" destOrd="0" presId="urn:microsoft.com/office/officeart/2005/8/layout/vProcess5"/>
    <dgm:cxn modelId="{32422A80-F877-C741-9580-C447B04E0215}" srcId="{7B7C40DB-C137-B149-84B2-35BA782A47D9}" destId="{B475F6B9-8E2A-C04E-8BFA-840A47E847DA}" srcOrd="4" destOrd="0" parTransId="{65EFCF88-F2B2-7142-9273-F7DFA6BAD250}" sibTransId="{AEEB0280-9702-4A47-9530-DC23D8DCF316}"/>
    <dgm:cxn modelId="{EEA8E580-58C5-9D49-8DA0-5D4A9399CD2E}" type="presOf" srcId="{B475F6B9-8E2A-C04E-8BFA-840A47E847DA}" destId="{71C96834-60CB-794F-A8E1-5BA1A0ADCCA0}" srcOrd="0" destOrd="0" presId="urn:microsoft.com/office/officeart/2005/8/layout/vProcess5"/>
    <dgm:cxn modelId="{81DE828E-CE96-C747-8E47-F822F5C73BC8}" type="presOf" srcId="{10D1CA9D-377B-E440-92DE-F9FFA1FF50A1}" destId="{1A6FA84E-BBD2-9A44-AAEF-01A64F284364}" srcOrd="0" destOrd="0" presId="urn:microsoft.com/office/officeart/2005/8/layout/vProcess5"/>
    <dgm:cxn modelId="{CF84F996-F836-8F45-9101-098BFF2C9064}" type="presOf" srcId="{10D1CA9D-377B-E440-92DE-F9FFA1FF50A1}" destId="{967FC199-C0A1-2A4B-B633-965E32B40832}" srcOrd="1" destOrd="0" presId="urn:microsoft.com/office/officeart/2005/8/layout/vProcess5"/>
    <dgm:cxn modelId="{7902DCB5-1F40-674C-8FD5-3091433DE233}" type="presOf" srcId="{452BC0E2-9ADA-4C49-A06C-59F1BB2E4E81}" destId="{CB5B273C-0BE7-2B42-A122-B50E9E60C2D7}" srcOrd="0" destOrd="0" presId="urn:microsoft.com/office/officeart/2005/8/layout/vProcess5"/>
    <dgm:cxn modelId="{4869FDB5-5D2E-6440-9DDE-782598952819}" srcId="{7B7C40DB-C137-B149-84B2-35BA782A47D9}" destId="{1E8376C7-1D31-7348-B843-56E01FAFBFDE}" srcOrd="2" destOrd="0" parTransId="{B13BC286-B7A5-EB46-AC46-8C595F0F0237}" sibTransId="{A38C91AD-3F62-7F4A-9DB1-027855CDE4A2}"/>
    <dgm:cxn modelId="{610AA6C3-1FA0-1244-8249-A943415D1584}" type="presOf" srcId="{68BAE441-BC3E-384F-B254-7A7652172236}" destId="{60DDA489-D9A4-1940-970F-F3996231AA42}" srcOrd="0" destOrd="0" presId="urn:microsoft.com/office/officeart/2005/8/layout/vProcess5"/>
    <dgm:cxn modelId="{65BFA6DC-3159-0E4B-9363-83A77C6BEDCC}" type="presOf" srcId="{A38C91AD-3F62-7F4A-9DB1-027855CDE4A2}" destId="{738EA1F0-7E11-7D46-83F6-5720C2C46D1E}" srcOrd="0" destOrd="0" presId="urn:microsoft.com/office/officeart/2005/8/layout/vProcess5"/>
    <dgm:cxn modelId="{C8F937E3-F266-BE4B-A301-9DBA094B1577}" type="presOf" srcId="{1E8376C7-1D31-7348-B843-56E01FAFBFDE}" destId="{51B21F03-74D5-3041-937F-EDF1E5D0DA05}" srcOrd="1" destOrd="0" presId="urn:microsoft.com/office/officeart/2005/8/layout/vProcess5"/>
    <dgm:cxn modelId="{990D7BE6-F45D-7C41-B1BC-C6B555E1511F}" type="presOf" srcId="{AD04BFCC-660C-8040-8A17-604DC8D82DC1}" destId="{31983074-3E1B-5E4E-B63B-D4AA3F275467}" srcOrd="1" destOrd="0" presId="urn:microsoft.com/office/officeart/2005/8/layout/vProcess5"/>
    <dgm:cxn modelId="{C08B7EF7-B784-E640-B05B-9950E5B71AE8}" type="presOf" srcId="{F11ACCD6-27D2-014E-B06B-095C80895F0F}" destId="{6D825847-E510-064D-82B6-A086ACD59752}" srcOrd="0" destOrd="0" presId="urn:microsoft.com/office/officeart/2005/8/layout/vProcess5"/>
    <dgm:cxn modelId="{7205BEFC-6763-E14F-B1B4-1BB9463392FD}" srcId="{7B7C40DB-C137-B149-84B2-35BA782A47D9}" destId="{10D1CA9D-377B-E440-92DE-F9FFA1FF50A1}" srcOrd="3" destOrd="0" parTransId="{2C62BD30-8B2F-2B42-9916-F64756D28287}" sibTransId="{68BAE441-BC3E-384F-B254-7A7652172236}"/>
    <dgm:cxn modelId="{9661254D-DE1B-694E-85BA-A412F1D0571B}" type="presParOf" srcId="{56731CBA-9C55-FE4D-BAB9-8AD45CA2B7EB}" destId="{2F925592-13DF-1B4A-ACE9-24EEAB4F7048}" srcOrd="0" destOrd="0" presId="urn:microsoft.com/office/officeart/2005/8/layout/vProcess5"/>
    <dgm:cxn modelId="{B9DB8102-4751-7243-B897-18B8A85CC8DB}" type="presParOf" srcId="{56731CBA-9C55-FE4D-BAB9-8AD45CA2B7EB}" destId="{1E9569E0-A682-C14E-B9F6-2B69EE3546D0}" srcOrd="1" destOrd="0" presId="urn:microsoft.com/office/officeart/2005/8/layout/vProcess5"/>
    <dgm:cxn modelId="{7AEABB0E-9FE1-BD43-B1F2-8D23E7B928EB}" type="presParOf" srcId="{56731CBA-9C55-FE4D-BAB9-8AD45CA2B7EB}" destId="{6D825847-E510-064D-82B6-A086ACD59752}" srcOrd="2" destOrd="0" presId="urn:microsoft.com/office/officeart/2005/8/layout/vProcess5"/>
    <dgm:cxn modelId="{786673A9-F68B-1847-A756-7A60FF32D255}" type="presParOf" srcId="{56731CBA-9C55-FE4D-BAB9-8AD45CA2B7EB}" destId="{663F9395-A51F-0146-9677-897F6621419B}" srcOrd="3" destOrd="0" presId="urn:microsoft.com/office/officeart/2005/8/layout/vProcess5"/>
    <dgm:cxn modelId="{2229687F-C43B-B94E-9AE5-E1CB850ACC42}" type="presParOf" srcId="{56731CBA-9C55-FE4D-BAB9-8AD45CA2B7EB}" destId="{1A6FA84E-BBD2-9A44-AAEF-01A64F284364}" srcOrd="4" destOrd="0" presId="urn:microsoft.com/office/officeart/2005/8/layout/vProcess5"/>
    <dgm:cxn modelId="{E0A542E4-D9FA-8846-A978-7782E25A0755}" type="presParOf" srcId="{56731CBA-9C55-FE4D-BAB9-8AD45CA2B7EB}" destId="{71C96834-60CB-794F-A8E1-5BA1A0ADCCA0}" srcOrd="5" destOrd="0" presId="urn:microsoft.com/office/officeart/2005/8/layout/vProcess5"/>
    <dgm:cxn modelId="{AB198AA4-E588-FA45-A87F-1E576C59DE47}" type="presParOf" srcId="{56731CBA-9C55-FE4D-BAB9-8AD45CA2B7EB}" destId="{CB5B273C-0BE7-2B42-A122-B50E9E60C2D7}" srcOrd="6" destOrd="0" presId="urn:microsoft.com/office/officeart/2005/8/layout/vProcess5"/>
    <dgm:cxn modelId="{F77014AF-860D-6E40-A4A4-8393E6F3DEB9}" type="presParOf" srcId="{56731CBA-9C55-FE4D-BAB9-8AD45CA2B7EB}" destId="{66C17E64-4482-BD47-A550-E9FA77AE6129}" srcOrd="7" destOrd="0" presId="urn:microsoft.com/office/officeart/2005/8/layout/vProcess5"/>
    <dgm:cxn modelId="{F59FC42C-FC25-0947-A13D-41F43387B806}" type="presParOf" srcId="{56731CBA-9C55-FE4D-BAB9-8AD45CA2B7EB}" destId="{738EA1F0-7E11-7D46-83F6-5720C2C46D1E}" srcOrd="8" destOrd="0" presId="urn:microsoft.com/office/officeart/2005/8/layout/vProcess5"/>
    <dgm:cxn modelId="{9028FCA0-32B6-FC4B-9014-25AF6FE3103E}" type="presParOf" srcId="{56731CBA-9C55-FE4D-BAB9-8AD45CA2B7EB}" destId="{60DDA489-D9A4-1940-970F-F3996231AA42}" srcOrd="9" destOrd="0" presId="urn:microsoft.com/office/officeart/2005/8/layout/vProcess5"/>
    <dgm:cxn modelId="{ECDBFDE4-65E6-194F-945A-19F4B22AB527}" type="presParOf" srcId="{56731CBA-9C55-FE4D-BAB9-8AD45CA2B7EB}" destId="{31983074-3E1B-5E4E-B63B-D4AA3F275467}" srcOrd="10" destOrd="0" presId="urn:microsoft.com/office/officeart/2005/8/layout/vProcess5"/>
    <dgm:cxn modelId="{D5BDDAB9-C902-8F4C-8D82-D62084D89D8E}" type="presParOf" srcId="{56731CBA-9C55-FE4D-BAB9-8AD45CA2B7EB}" destId="{53220238-353E-7343-A4B1-00EDCD6D346A}" srcOrd="11" destOrd="0" presId="urn:microsoft.com/office/officeart/2005/8/layout/vProcess5"/>
    <dgm:cxn modelId="{7FB18B56-83B8-DB48-9B5D-900F8024044A}" type="presParOf" srcId="{56731CBA-9C55-FE4D-BAB9-8AD45CA2B7EB}" destId="{51B21F03-74D5-3041-937F-EDF1E5D0DA05}" srcOrd="12" destOrd="0" presId="urn:microsoft.com/office/officeart/2005/8/layout/vProcess5"/>
    <dgm:cxn modelId="{22748A75-B430-DA49-A97C-E88EE3D0BAAF}" type="presParOf" srcId="{56731CBA-9C55-FE4D-BAB9-8AD45CA2B7EB}" destId="{967FC199-C0A1-2A4B-B633-965E32B40832}" srcOrd="13" destOrd="0" presId="urn:microsoft.com/office/officeart/2005/8/layout/vProcess5"/>
    <dgm:cxn modelId="{1186EB44-2F75-BD4C-BD55-84F835581DE7}" type="presParOf" srcId="{56731CBA-9C55-FE4D-BAB9-8AD45CA2B7EB}" destId="{B4759541-B67A-4042-8D95-20D811DEA32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B7C40DB-C137-B149-84B2-35BA782A47D9}"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AD04BFCC-660C-8040-8A17-604DC8D82DC1}">
      <dgm:prSet phldrT="[Text]" custT="1"/>
      <dgm:spPr/>
      <dgm:t>
        <a:bodyPr/>
        <a:lstStyle/>
        <a:p>
          <a:r>
            <a:rPr lang="en-US" sz="2400" b="1" dirty="0"/>
            <a:t> Step 1: Understand Stakeholders</a:t>
          </a:r>
          <a:endParaRPr lang="en-US" sz="1800" b="1" dirty="0"/>
        </a:p>
      </dgm:t>
    </dgm:pt>
    <dgm:pt modelId="{AE0A84FD-B2AA-634C-8D80-38880F491EDD}" type="parTrans" cxnId="{8D862770-577C-ED4C-9381-6E99CA1D5913}">
      <dgm:prSet/>
      <dgm:spPr/>
      <dgm:t>
        <a:bodyPr/>
        <a:lstStyle/>
        <a:p>
          <a:endParaRPr lang="en-US"/>
        </a:p>
      </dgm:t>
    </dgm:pt>
    <dgm:pt modelId="{452BC0E2-9ADA-4C49-A06C-59F1BB2E4E81}" type="sibTrans" cxnId="{8D862770-577C-ED4C-9381-6E99CA1D5913}">
      <dgm:prSet/>
      <dgm:spPr/>
      <dgm:t>
        <a:bodyPr/>
        <a:lstStyle/>
        <a:p>
          <a:endParaRPr lang="en-US"/>
        </a:p>
      </dgm:t>
    </dgm:pt>
    <dgm:pt modelId="{F11ACCD6-27D2-014E-B06B-095C80895F0F}">
      <dgm:prSet phldrT="[Text]" custT="1"/>
      <dgm:spPr/>
      <dgm:t>
        <a:bodyPr/>
        <a:lstStyle/>
        <a:p>
          <a:r>
            <a:rPr lang="en-US" sz="2000" b="1" dirty="0"/>
            <a:t> </a:t>
          </a:r>
          <a:r>
            <a:rPr lang="en-US" sz="2400" b="1" dirty="0"/>
            <a:t>Step 2. Algorithm Prototyping</a:t>
          </a:r>
        </a:p>
      </dgm:t>
    </dgm:pt>
    <dgm:pt modelId="{98C146B7-B121-E44E-B2B7-99295CDC67F2}" type="parTrans" cxnId="{DB183A58-A86A-B445-B25B-649EE8BD094D}">
      <dgm:prSet/>
      <dgm:spPr/>
      <dgm:t>
        <a:bodyPr/>
        <a:lstStyle/>
        <a:p>
          <a:endParaRPr lang="en-US"/>
        </a:p>
      </dgm:t>
    </dgm:pt>
    <dgm:pt modelId="{6E431B7E-FDD3-B841-9908-23B046C69F8F}" type="sibTrans" cxnId="{DB183A58-A86A-B445-B25B-649EE8BD094D}">
      <dgm:prSet/>
      <dgm:spPr/>
      <dgm:t>
        <a:bodyPr/>
        <a:lstStyle/>
        <a:p>
          <a:endParaRPr lang="en-US"/>
        </a:p>
      </dgm:t>
    </dgm:pt>
    <dgm:pt modelId="{10D1CA9D-377B-E440-92DE-F9FFA1FF50A1}">
      <dgm:prSet phldrT="[Text]" custT="1"/>
      <dgm:spPr/>
      <dgm:t>
        <a:bodyPr/>
        <a:lstStyle/>
        <a:p>
          <a:r>
            <a:rPr lang="en-US" sz="2400" b="1" dirty="0"/>
            <a:t>Step 4: Iterative Refinement</a:t>
          </a:r>
        </a:p>
      </dgm:t>
    </dgm:pt>
    <dgm:pt modelId="{2C62BD30-8B2F-2B42-9916-F64756D28287}" type="parTrans" cxnId="{7205BEFC-6763-E14F-B1B4-1BB9463392FD}">
      <dgm:prSet/>
      <dgm:spPr/>
      <dgm:t>
        <a:bodyPr/>
        <a:lstStyle/>
        <a:p>
          <a:endParaRPr lang="en-US"/>
        </a:p>
      </dgm:t>
    </dgm:pt>
    <dgm:pt modelId="{68BAE441-BC3E-384F-B254-7A7652172236}" type="sibTrans" cxnId="{7205BEFC-6763-E14F-B1B4-1BB9463392FD}">
      <dgm:prSet/>
      <dgm:spPr/>
      <dgm:t>
        <a:bodyPr/>
        <a:lstStyle/>
        <a:p>
          <a:endParaRPr lang="en-US"/>
        </a:p>
      </dgm:t>
    </dgm:pt>
    <dgm:pt modelId="{B475F6B9-8E2A-C04E-8BFA-840A47E847DA}">
      <dgm:prSet phldrT="[Text]" custT="1"/>
      <dgm:spPr/>
      <dgm:t>
        <a:bodyPr/>
        <a:lstStyle/>
        <a:p>
          <a:r>
            <a:rPr lang="en-US" sz="2400" b="1" dirty="0"/>
            <a:t>Step 5: Acceptance, Accuracy and Impact (AAI) Evaluation</a:t>
          </a:r>
        </a:p>
      </dgm:t>
    </dgm:pt>
    <dgm:pt modelId="{65EFCF88-F2B2-7142-9273-F7DFA6BAD250}" type="parTrans" cxnId="{32422A80-F877-C741-9580-C447B04E0215}">
      <dgm:prSet/>
      <dgm:spPr/>
      <dgm:t>
        <a:bodyPr/>
        <a:lstStyle/>
        <a:p>
          <a:endParaRPr lang="en-US"/>
        </a:p>
      </dgm:t>
    </dgm:pt>
    <dgm:pt modelId="{AEEB0280-9702-4A47-9530-DC23D8DCF316}" type="sibTrans" cxnId="{32422A80-F877-C741-9580-C447B04E0215}">
      <dgm:prSet/>
      <dgm:spPr/>
      <dgm:t>
        <a:bodyPr/>
        <a:lstStyle/>
        <a:p>
          <a:endParaRPr lang="en-US"/>
        </a:p>
      </dgm:t>
    </dgm:pt>
    <dgm:pt modelId="{1E8376C7-1D31-7348-B843-56E01FAFBFDE}">
      <dgm:prSet phldrT="[Text]" custT="1"/>
      <dgm:spPr>
        <a:solidFill>
          <a:schemeClr val="tx2">
            <a:lumMod val="50000"/>
          </a:schemeClr>
        </a:solidFill>
      </dgm:spPr>
      <dgm:t>
        <a:bodyPr/>
        <a:lstStyle/>
        <a:p>
          <a:r>
            <a:rPr lang="en-US" sz="2400" b="1" dirty="0"/>
            <a:t>Step 3. Pilot Deploy Algorithm with Stakeholders</a:t>
          </a:r>
        </a:p>
      </dgm:t>
    </dgm:pt>
    <dgm:pt modelId="{B13BC286-B7A5-EB46-AC46-8C595F0F0237}" type="parTrans" cxnId="{4869FDB5-5D2E-6440-9DDE-782598952819}">
      <dgm:prSet/>
      <dgm:spPr/>
      <dgm:t>
        <a:bodyPr/>
        <a:lstStyle/>
        <a:p>
          <a:endParaRPr lang="en-US"/>
        </a:p>
      </dgm:t>
    </dgm:pt>
    <dgm:pt modelId="{A38C91AD-3F62-7F4A-9DB1-027855CDE4A2}" type="sibTrans" cxnId="{4869FDB5-5D2E-6440-9DDE-782598952819}">
      <dgm:prSet/>
      <dgm:spPr/>
      <dgm:t>
        <a:bodyPr/>
        <a:lstStyle/>
        <a:p>
          <a:endParaRPr lang="en-US"/>
        </a:p>
      </dgm:t>
    </dgm:pt>
    <dgm:pt modelId="{56731CBA-9C55-FE4D-BAB9-8AD45CA2B7EB}" type="pres">
      <dgm:prSet presAssocID="{7B7C40DB-C137-B149-84B2-35BA782A47D9}" presName="outerComposite" presStyleCnt="0">
        <dgm:presLayoutVars>
          <dgm:chMax val="5"/>
          <dgm:dir/>
          <dgm:resizeHandles val="exact"/>
        </dgm:presLayoutVars>
      </dgm:prSet>
      <dgm:spPr/>
    </dgm:pt>
    <dgm:pt modelId="{2F925592-13DF-1B4A-ACE9-24EEAB4F7048}" type="pres">
      <dgm:prSet presAssocID="{7B7C40DB-C137-B149-84B2-35BA782A47D9}" presName="dummyMaxCanvas" presStyleCnt="0">
        <dgm:presLayoutVars/>
      </dgm:prSet>
      <dgm:spPr/>
    </dgm:pt>
    <dgm:pt modelId="{1E9569E0-A682-C14E-B9F6-2B69EE3546D0}" type="pres">
      <dgm:prSet presAssocID="{7B7C40DB-C137-B149-84B2-35BA782A47D9}" presName="FiveNodes_1" presStyleLbl="node1" presStyleIdx="0" presStyleCnt="5">
        <dgm:presLayoutVars>
          <dgm:bulletEnabled val="1"/>
        </dgm:presLayoutVars>
      </dgm:prSet>
      <dgm:spPr/>
    </dgm:pt>
    <dgm:pt modelId="{6D825847-E510-064D-82B6-A086ACD59752}" type="pres">
      <dgm:prSet presAssocID="{7B7C40DB-C137-B149-84B2-35BA782A47D9}" presName="FiveNodes_2" presStyleLbl="node1" presStyleIdx="1" presStyleCnt="5">
        <dgm:presLayoutVars>
          <dgm:bulletEnabled val="1"/>
        </dgm:presLayoutVars>
      </dgm:prSet>
      <dgm:spPr/>
    </dgm:pt>
    <dgm:pt modelId="{663F9395-A51F-0146-9677-897F6621419B}" type="pres">
      <dgm:prSet presAssocID="{7B7C40DB-C137-B149-84B2-35BA782A47D9}" presName="FiveNodes_3" presStyleLbl="node1" presStyleIdx="2" presStyleCnt="5">
        <dgm:presLayoutVars>
          <dgm:bulletEnabled val="1"/>
        </dgm:presLayoutVars>
      </dgm:prSet>
      <dgm:spPr/>
    </dgm:pt>
    <dgm:pt modelId="{1A6FA84E-BBD2-9A44-AAEF-01A64F284364}" type="pres">
      <dgm:prSet presAssocID="{7B7C40DB-C137-B149-84B2-35BA782A47D9}" presName="FiveNodes_4" presStyleLbl="node1" presStyleIdx="3" presStyleCnt="5">
        <dgm:presLayoutVars>
          <dgm:bulletEnabled val="1"/>
        </dgm:presLayoutVars>
      </dgm:prSet>
      <dgm:spPr/>
    </dgm:pt>
    <dgm:pt modelId="{71C96834-60CB-794F-A8E1-5BA1A0ADCCA0}" type="pres">
      <dgm:prSet presAssocID="{7B7C40DB-C137-B149-84B2-35BA782A47D9}" presName="FiveNodes_5" presStyleLbl="node1" presStyleIdx="4" presStyleCnt="5">
        <dgm:presLayoutVars>
          <dgm:bulletEnabled val="1"/>
        </dgm:presLayoutVars>
      </dgm:prSet>
      <dgm:spPr/>
    </dgm:pt>
    <dgm:pt modelId="{CB5B273C-0BE7-2B42-A122-B50E9E60C2D7}" type="pres">
      <dgm:prSet presAssocID="{7B7C40DB-C137-B149-84B2-35BA782A47D9}" presName="FiveConn_1-2" presStyleLbl="fgAccFollowNode1" presStyleIdx="0" presStyleCnt="4">
        <dgm:presLayoutVars>
          <dgm:bulletEnabled val="1"/>
        </dgm:presLayoutVars>
      </dgm:prSet>
      <dgm:spPr/>
    </dgm:pt>
    <dgm:pt modelId="{66C17E64-4482-BD47-A550-E9FA77AE6129}" type="pres">
      <dgm:prSet presAssocID="{7B7C40DB-C137-B149-84B2-35BA782A47D9}" presName="FiveConn_2-3" presStyleLbl="fgAccFollowNode1" presStyleIdx="1" presStyleCnt="4">
        <dgm:presLayoutVars>
          <dgm:bulletEnabled val="1"/>
        </dgm:presLayoutVars>
      </dgm:prSet>
      <dgm:spPr/>
    </dgm:pt>
    <dgm:pt modelId="{738EA1F0-7E11-7D46-83F6-5720C2C46D1E}" type="pres">
      <dgm:prSet presAssocID="{7B7C40DB-C137-B149-84B2-35BA782A47D9}" presName="FiveConn_3-4" presStyleLbl="fgAccFollowNode1" presStyleIdx="2" presStyleCnt="4">
        <dgm:presLayoutVars>
          <dgm:bulletEnabled val="1"/>
        </dgm:presLayoutVars>
      </dgm:prSet>
      <dgm:spPr/>
    </dgm:pt>
    <dgm:pt modelId="{60DDA489-D9A4-1940-970F-F3996231AA42}" type="pres">
      <dgm:prSet presAssocID="{7B7C40DB-C137-B149-84B2-35BA782A47D9}" presName="FiveConn_4-5" presStyleLbl="fgAccFollowNode1" presStyleIdx="3" presStyleCnt="4">
        <dgm:presLayoutVars>
          <dgm:bulletEnabled val="1"/>
        </dgm:presLayoutVars>
      </dgm:prSet>
      <dgm:spPr/>
    </dgm:pt>
    <dgm:pt modelId="{31983074-3E1B-5E4E-B63B-D4AA3F275467}" type="pres">
      <dgm:prSet presAssocID="{7B7C40DB-C137-B149-84B2-35BA782A47D9}" presName="FiveNodes_1_text" presStyleLbl="node1" presStyleIdx="4" presStyleCnt="5">
        <dgm:presLayoutVars>
          <dgm:bulletEnabled val="1"/>
        </dgm:presLayoutVars>
      </dgm:prSet>
      <dgm:spPr/>
    </dgm:pt>
    <dgm:pt modelId="{53220238-353E-7343-A4B1-00EDCD6D346A}" type="pres">
      <dgm:prSet presAssocID="{7B7C40DB-C137-B149-84B2-35BA782A47D9}" presName="FiveNodes_2_text" presStyleLbl="node1" presStyleIdx="4" presStyleCnt="5">
        <dgm:presLayoutVars>
          <dgm:bulletEnabled val="1"/>
        </dgm:presLayoutVars>
      </dgm:prSet>
      <dgm:spPr/>
    </dgm:pt>
    <dgm:pt modelId="{51B21F03-74D5-3041-937F-EDF1E5D0DA05}" type="pres">
      <dgm:prSet presAssocID="{7B7C40DB-C137-B149-84B2-35BA782A47D9}" presName="FiveNodes_3_text" presStyleLbl="node1" presStyleIdx="4" presStyleCnt="5">
        <dgm:presLayoutVars>
          <dgm:bulletEnabled val="1"/>
        </dgm:presLayoutVars>
      </dgm:prSet>
      <dgm:spPr/>
    </dgm:pt>
    <dgm:pt modelId="{967FC199-C0A1-2A4B-B633-965E32B40832}" type="pres">
      <dgm:prSet presAssocID="{7B7C40DB-C137-B149-84B2-35BA782A47D9}" presName="FiveNodes_4_text" presStyleLbl="node1" presStyleIdx="4" presStyleCnt="5">
        <dgm:presLayoutVars>
          <dgm:bulletEnabled val="1"/>
        </dgm:presLayoutVars>
      </dgm:prSet>
      <dgm:spPr/>
    </dgm:pt>
    <dgm:pt modelId="{B4759541-B67A-4042-8D95-20D811DEA329}" type="pres">
      <dgm:prSet presAssocID="{7B7C40DB-C137-B149-84B2-35BA782A47D9}" presName="FiveNodes_5_text" presStyleLbl="node1" presStyleIdx="4" presStyleCnt="5">
        <dgm:presLayoutVars>
          <dgm:bulletEnabled val="1"/>
        </dgm:presLayoutVars>
      </dgm:prSet>
      <dgm:spPr/>
    </dgm:pt>
  </dgm:ptLst>
  <dgm:cxnLst>
    <dgm:cxn modelId="{CF35B605-5776-F942-9A01-00173DCDF71A}" type="presOf" srcId="{B475F6B9-8E2A-C04E-8BFA-840A47E847DA}" destId="{B4759541-B67A-4042-8D95-20D811DEA329}" srcOrd="1" destOrd="0" presId="urn:microsoft.com/office/officeart/2005/8/layout/vProcess5"/>
    <dgm:cxn modelId="{78D54733-4D1A-DF48-B7C4-081261CD043F}" type="presOf" srcId="{AD04BFCC-660C-8040-8A17-604DC8D82DC1}" destId="{1E9569E0-A682-C14E-B9F6-2B69EE3546D0}" srcOrd="0" destOrd="0" presId="urn:microsoft.com/office/officeart/2005/8/layout/vProcess5"/>
    <dgm:cxn modelId="{7D180F3D-CDCD-E749-A998-B005FDBA3278}" type="presOf" srcId="{F11ACCD6-27D2-014E-B06B-095C80895F0F}" destId="{53220238-353E-7343-A4B1-00EDCD6D346A}" srcOrd="1" destOrd="0" presId="urn:microsoft.com/office/officeart/2005/8/layout/vProcess5"/>
    <dgm:cxn modelId="{C916CB53-3348-FF46-8B73-5D251EB96E25}" type="presOf" srcId="{7B7C40DB-C137-B149-84B2-35BA782A47D9}" destId="{56731CBA-9C55-FE4D-BAB9-8AD45CA2B7EB}" srcOrd="0" destOrd="0" presId="urn:microsoft.com/office/officeart/2005/8/layout/vProcess5"/>
    <dgm:cxn modelId="{DB183A58-A86A-B445-B25B-649EE8BD094D}" srcId="{7B7C40DB-C137-B149-84B2-35BA782A47D9}" destId="{F11ACCD6-27D2-014E-B06B-095C80895F0F}" srcOrd="1" destOrd="0" parTransId="{98C146B7-B121-E44E-B2B7-99295CDC67F2}" sibTransId="{6E431B7E-FDD3-B841-9908-23B046C69F8F}"/>
    <dgm:cxn modelId="{A8B56B5C-E6EA-0B41-84D9-C863F4812CE5}" type="presOf" srcId="{6E431B7E-FDD3-B841-9908-23B046C69F8F}" destId="{66C17E64-4482-BD47-A550-E9FA77AE6129}" srcOrd="0" destOrd="0" presId="urn:microsoft.com/office/officeart/2005/8/layout/vProcess5"/>
    <dgm:cxn modelId="{8D862770-577C-ED4C-9381-6E99CA1D5913}" srcId="{7B7C40DB-C137-B149-84B2-35BA782A47D9}" destId="{AD04BFCC-660C-8040-8A17-604DC8D82DC1}" srcOrd="0" destOrd="0" parTransId="{AE0A84FD-B2AA-634C-8D80-38880F491EDD}" sibTransId="{452BC0E2-9ADA-4C49-A06C-59F1BB2E4E81}"/>
    <dgm:cxn modelId="{7FCDD57A-B775-5C4A-B1D4-858B01CA5FED}" type="presOf" srcId="{1E8376C7-1D31-7348-B843-56E01FAFBFDE}" destId="{663F9395-A51F-0146-9677-897F6621419B}" srcOrd="0" destOrd="0" presId="urn:microsoft.com/office/officeart/2005/8/layout/vProcess5"/>
    <dgm:cxn modelId="{32422A80-F877-C741-9580-C447B04E0215}" srcId="{7B7C40DB-C137-B149-84B2-35BA782A47D9}" destId="{B475F6B9-8E2A-C04E-8BFA-840A47E847DA}" srcOrd="4" destOrd="0" parTransId="{65EFCF88-F2B2-7142-9273-F7DFA6BAD250}" sibTransId="{AEEB0280-9702-4A47-9530-DC23D8DCF316}"/>
    <dgm:cxn modelId="{EEA8E580-58C5-9D49-8DA0-5D4A9399CD2E}" type="presOf" srcId="{B475F6B9-8E2A-C04E-8BFA-840A47E847DA}" destId="{71C96834-60CB-794F-A8E1-5BA1A0ADCCA0}" srcOrd="0" destOrd="0" presId="urn:microsoft.com/office/officeart/2005/8/layout/vProcess5"/>
    <dgm:cxn modelId="{81DE828E-CE96-C747-8E47-F822F5C73BC8}" type="presOf" srcId="{10D1CA9D-377B-E440-92DE-F9FFA1FF50A1}" destId="{1A6FA84E-BBD2-9A44-AAEF-01A64F284364}" srcOrd="0" destOrd="0" presId="urn:microsoft.com/office/officeart/2005/8/layout/vProcess5"/>
    <dgm:cxn modelId="{CF84F996-F836-8F45-9101-098BFF2C9064}" type="presOf" srcId="{10D1CA9D-377B-E440-92DE-F9FFA1FF50A1}" destId="{967FC199-C0A1-2A4B-B633-965E32B40832}" srcOrd="1" destOrd="0" presId="urn:microsoft.com/office/officeart/2005/8/layout/vProcess5"/>
    <dgm:cxn modelId="{7902DCB5-1F40-674C-8FD5-3091433DE233}" type="presOf" srcId="{452BC0E2-9ADA-4C49-A06C-59F1BB2E4E81}" destId="{CB5B273C-0BE7-2B42-A122-B50E9E60C2D7}" srcOrd="0" destOrd="0" presId="urn:microsoft.com/office/officeart/2005/8/layout/vProcess5"/>
    <dgm:cxn modelId="{4869FDB5-5D2E-6440-9DDE-782598952819}" srcId="{7B7C40DB-C137-B149-84B2-35BA782A47D9}" destId="{1E8376C7-1D31-7348-B843-56E01FAFBFDE}" srcOrd="2" destOrd="0" parTransId="{B13BC286-B7A5-EB46-AC46-8C595F0F0237}" sibTransId="{A38C91AD-3F62-7F4A-9DB1-027855CDE4A2}"/>
    <dgm:cxn modelId="{610AA6C3-1FA0-1244-8249-A943415D1584}" type="presOf" srcId="{68BAE441-BC3E-384F-B254-7A7652172236}" destId="{60DDA489-D9A4-1940-970F-F3996231AA42}" srcOrd="0" destOrd="0" presId="urn:microsoft.com/office/officeart/2005/8/layout/vProcess5"/>
    <dgm:cxn modelId="{65BFA6DC-3159-0E4B-9363-83A77C6BEDCC}" type="presOf" srcId="{A38C91AD-3F62-7F4A-9DB1-027855CDE4A2}" destId="{738EA1F0-7E11-7D46-83F6-5720C2C46D1E}" srcOrd="0" destOrd="0" presId="urn:microsoft.com/office/officeart/2005/8/layout/vProcess5"/>
    <dgm:cxn modelId="{C8F937E3-F266-BE4B-A301-9DBA094B1577}" type="presOf" srcId="{1E8376C7-1D31-7348-B843-56E01FAFBFDE}" destId="{51B21F03-74D5-3041-937F-EDF1E5D0DA05}" srcOrd="1" destOrd="0" presId="urn:microsoft.com/office/officeart/2005/8/layout/vProcess5"/>
    <dgm:cxn modelId="{990D7BE6-F45D-7C41-B1BC-C6B555E1511F}" type="presOf" srcId="{AD04BFCC-660C-8040-8A17-604DC8D82DC1}" destId="{31983074-3E1B-5E4E-B63B-D4AA3F275467}" srcOrd="1" destOrd="0" presId="urn:microsoft.com/office/officeart/2005/8/layout/vProcess5"/>
    <dgm:cxn modelId="{C08B7EF7-B784-E640-B05B-9950E5B71AE8}" type="presOf" srcId="{F11ACCD6-27D2-014E-B06B-095C80895F0F}" destId="{6D825847-E510-064D-82B6-A086ACD59752}" srcOrd="0" destOrd="0" presId="urn:microsoft.com/office/officeart/2005/8/layout/vProcess5"/>
    <dgm:cxn modelId="{7205BEFC-6763-E14F-B1B4-1BB9463392FD}" srcId="{7B7C40DB-C137-B149-84B2-35BA782A47D9}" destId="{10D1CA9D-377B-E440-92DE-F9FFA1FF50A1}" srcOrd="3" destOrd="0" parTransId="{2C62BD30-8B2F-2B42-9916-F64756D28287}" sibTransId="{68BAE441-BC3E-384F-B254-7A7652172236}"/>
    <dgm:cxn modelId="{9661254D-DE1B-694E-85BA-A412F1D0571B}" type="presParOf" srcId="{56731CBA-9C55-FE4D-BAB9-8AD45CA2B7EB}" destId="{2F925592-13DF-1B4A-ACE9-24EEAB4F7048}" srcOrd="0" destOrd="0" presId="urn:microsoft.com/office/officeart/2005/8/layout/vProcess5"/>
    <dgm:cxn modelId="{B9DB8102-4751-7243-B897-18B8A85CC8DB}" type="presParOf" srcId="{56731CBA-9C55-FE4D-BAB9-8AD45CA2B7EB}" destId="{1E9569E0-A682-C14E-B9F6-2B69EE3546D0}" srcOrd="1" destOrd="0" presId="urn:microsoft.com/office/officeart/2005/8/layout/vProcess5"/>
    <dgm:cxn modelId="{7AEABB0E-9FE1-BD43-B1F2-8D23E7B928EB}" type="presParOf" srcId="{56731CBA-9C55-FE4D-BAB9-8AD45CA2B7EB}" destId="{6D825847-E510-064D-82B6-A086ACD59752}" srcOrd="2" destOrd="0" presId="urn:microsoft.com/office/officeart/2005/8/layout/vProcess5"/>
    <dgm:cxn modelId="{786673A9-F68B-1847-A756-7A60FF32D255}" type="presParOf" srcId="{56731CBA-9C55-FE4D-BAB9-8AD45CA2B7EB}" destId="{663F9395-A51F-0146-9677-897F6621419B}" srcOrd="3" destOrd="0" presId="urn:microsoft.com/office/officeart/2005/8/layout/vProcess5"/>
    <dgm:cxn modelId="{2229687F-C43B-B94E-9AE5-E1CB850ACC42}" type="presParOf" srcId="{56731CBA-9C55-FE4D-BAB9-8AD45CA2B7EB}" destId="{1A6FA84E-BBD2-9A44-AAEF-01A64F284364}" srcOrd="4" destOrd="0" presId="urn:microsoft.com/office/officeart/2005/8/layout/vProcess5"/>
    <dgm:cxn modelId="{E0A542E4-D9FA-8846-A978-7782E25A0755}" type="presParOf" srcId="{56731CBA-9C55-FE4D-BAB9-8AD45CA2B7EB}" destId="{71C96834-60CB-794F-A8E1-5BA1A0ADCCA0}" srcOrd="5" destOrd="0" presId="urn:microsoft.com/office/officeart/2005/8/layout/vProcess5"/>
    <dgm:cxn modelId="{AB198AA4-E588-FA45-A87F-1E576C59DE47}" type="presParOf" srcId="{56731CBA-9C55-FE4D-BAB9-8AD45CA2B7EB}" destId="{CB5B273C-0BE7-2B42-A122-B50E9E60C2D7}" srcOrd="6" destOrd="0" presId="urn:microsoft.com/office/officeart/2005/8/layout/vProcess5"/>
    <dgm:cxn modelId="{F77014AF-860D-6E40-A4A4-8393E6F3DEB9}" type="presParOf" srcId="{56731CBA-9C55-FE4D-BAB9-8AD45CA2B7EB}" destId="{66C17E64-4482-BD47-A550-E9FA77AE6129}" srcOrd="7" destOrd="0" presId="urn:microsoft.com/office/officeart/2005/8/layout/vProcess5"/>
    <dgm:cxn modelId="{F59FC42C-FC25-0947-A13D-41F43387B806}" type="presParOf" srcId="{56731CBA-9C55-FE4D-BAB9-8AD45CA2B7EB}" destId="{738EA1F0-7E11-7D46-83F6-5720C2C46D1E}" srcOrd="8" destOrd="0" presId="urn:microsoft.com/office/officeart/2005/8/layout/vProcess5"/>
    <dgm:cxn modelId="{9028FCA0-32B6-FC4B-9014-25AF6FE3103E}" type="presParOf" srcId="{56731CBA-9C55-FE4D-BAB9-8AD45CA2B7EB}" destId="{60DDA489-D9A4-1940-970F-F3996231AA42}" srcOrd="9" destOrd="0" presId="urn:microsoft.com/office/officeart/2005/8/layout/vProcess5"/>
    <dgm:cxn modelId="{ECDBFDE4-65E6-194F-945A-19F4B22AB527}" type="presParOf" srcId="{56731CBA-9C55-FE4D-BAB9-8AD45CA2B7EB}" destId="{31983074-3E1B-5E4E-B63B-D4AA3F275467}" srcOrd="10" destOrd="0" presId="urn:microsoft.com/office/officeart/2005/8/layout/vProcess5"/>
    <dgm:cxn modelId="{D5BDDAB9-C902-8F4C-8D82-D62084D89D8E}" type="presParOf" srcId="{56731CBA-9C55-FE4D-BAB9-8AD45CA2B7EB}" destId="{53220238-353E-7343-A4B1-00EDCD6D346A}" srcOrd="11" destOrd="0" presId="urn:microsoft.com/office/officeart/2005/8/layout/vProcess5"/>
    <dgm:cxn modelId="{7FB18B56-83B8-DB48-9B5D-900F8024044A}" type="presParOf" srcId="{56731CBA-9C55-FE4D-BAB9-8AD45CA2B7EB}" destId="{51B21F03-74D5-3041-937F-EDF1E5D0DA05}" srcOrd="12" destOrd="0" presId="urn:microsoft.com/office/officeart/2005/8/layout/vProcess5"/>
    <dgm:cxn modelId="{22748A75-B430-DA49-A97C-E88EE3D0BAAF}" type="presParOf" srcId="{56731CBA-9C55-FE4D-BAB9-8AD45CA2B7EB}" destId="{967FC199-C0A1-2A4B-B633-965E32B40832}" srcOrd="13" destOrd="0" presId="urn:microsoft.com/office/officeart/2005/8/layout/vProcess5"/>
    <dgm:cxn modelId="{1186EB44-2F75-BD4C-BD55-84F835581DE7}" type="presParOf" srcId="{56731CBA-9C55-FE4D-BAB9-8AD45CA2B7EB}" destId="{B4759541-B67A-4042-8D95-20D811DEA32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B7C40DB-C137-B149-84B2-35BA782A47D9}" type="doc">
      <dgm:prSet loTypeId="urn:microsoft.com/office/officeart/2005/8/layout/vProcess5" loCatId="" qsTypeId="urn:microsoft.com/office/officeart/2005/8/quickstyle/simple1" qsCatId="simple" csTypeId="urn:microsoft.com/office/officeart/2005/8/colors/accent1_2" csCatId="accent1" phldr="1"/>
      <dgm:spPr/>
      <dgm:t>
        <a:bodyPr/>
        <a:lstStyle/>
        <a:p>
          <a:endParaRPr lang="en-US"/>
        </a:p>
      </dgm:t>
    </dgm:pt>
    <dgm:pt modelId="{AD04BFCC-660C-8040-8A17-604DC8D82DC1}">
      <dgm:prSet phldrT="[Text]" custT="1"/>
      <dgm:spPr/>
      <dgm:t>
        <a:bodyPr/>
        <a:lstStyle/>
        <a:p>
          <a:r>
            <a:rPr lang="en-US" sz="2400" b="1" dirty="0"/>
            <a:t> Step 1: Understand Stakeholders</a:t>
          </a:r>
          <a:endParaRPr lang="en-US" sz="1800" b="1" dirty="0"/>
        </a:p>
      </dgm:t>
    </dgm:pt>
    <dgm:pt modelId="{AE0A84FD-B2AA-634C-8D80-38880F491EDD}" type="parTrans" cxnId="{8D862770-577C-ED4C-9381-6E99CA1D5913}">
      <dgm:prSet/>
      <dgm:spPr/>
      <dgm:t>
        <a:bodyPr/>
        <a:lstStyle/>
        <a:p>
          <a:endParaRPr lang="en-US"/>
        </a:p>
      </dgm:t>
    </dgm:pt>
    <dgm:pt modelId="{452BC0E2-9ADA-4C49-A06C-59F1BB2E4E81}" type="sibTrans" cxnId="{8D862770-577C-ED4C-9381-6E99CA1D5913}">
      <dgm:prSet/>
      <dgm:spPr/>
      <dgm:t>
        <a:bodyPr/>
        <a:lstStyle/>
        <a:p>
          <a:endParaRPr lang="en-US"/>
        </a:p>
      </dgm:t>
    </dgm:pt>
    <dgm:pt modelId="{F11ACCD6-27D2-014E-B06B-095C80895F0F}">
      <dgm:prSet phldrT="[Text]" custT="1"/>
      <dgm:spPr/>
      <dgm:t>
        <a:bodyPr/>
        <a:lstStyle/>
        <a:p>
          <a:r>
            <a:rPr lang="en-US" sz="2000" b="1" dirty="0"/>
            <a:t> </a:t>
          </a:r>
          <a:r>
            <a:rPr lang="en-US" sz="2400" b="1" dirty="0"/>
            <a:t>Step 2. Algorithm Prototyping</a:t>
          </a:r>
        </a:p>
      </dgm:t>
    </dgm:pt>
    <dgm:pt modelId="{98C146B7-B121-E44E-B2B7-99295CDC67F2}" type="parTrans" cxnId="{DB183A58-A86A-B445-B25B-649EE8BD094D}">
      <dgm:prSet/>
      <dgm:spPr/>
      <dgm:t>
        <a:bodyPr/>
        <a:lstStyle/>
        <a:p>
          <a:endParaRPr lang="en-US"/>
        </a:p>
      </dgm:t>
    </dgm:pt>
    <dgm:pt modelId="{6E431B7E-FDD3-B841-9908-23B046C69F8F}" type="sibTrans" cxnId="{DB183A58-A86A-B445-B25B-649EE8BD094D}">
      <dgm:prSet/>
      <dgm:spPr/>
      <dgm:t>
        <a:bodyPr/>
        <a:lstStyle/>
        <a:p>
          <a:endParaRPr lang="en-US"/>
        </a:p>
      </dgm:t>
    </dgm:pt>
    <dgm:pt modelId="{10D1CA9D-377B-E440-92DE-F9FFA1FF50A1}">
      <dgm:prSet phldrT="[Text]" custT="1"/>
      <dgm:spPr>
        <a:solidFill>
          <a:schemeClr val="tx2">
            <a:lumMod val="50000"/>
          </a:schemeClr>
        </a:solidFill>
      </dgm:spPr>
      <dgm:t>
        <a:bodyPr/>
        <a:lstStyle/>
        <a:p>
          <a:r>
            <a:rPr lang="en-US" sz="2400" b="1" dirty="0"/>
            <a:t>Step 4: Iterative Refinement</a:t>
          </a:r>
        </a:p>
      </dgm:t>
    </dgm:pt>
    <dgm:pt modelId="{2C62BD30-8B2F-2B42-9916-F64756D28287}" type="parTrans" cxnId="{7205BEFC-6763-E14F-B1B4-1BB9463392FD}">
      <dgm:prSet/>
      <dgm:spPr/>
      <dgm:t>
        <a:bodyPr/>
        <a:lstStyle/>
        <a:p>
          <a:endParaRPr lang="en-US"/>
        </a:p>
      </dgm:t>
    </dgm:pt>
    <dgm:pt modelId="{68BAE441-BC3E-384F-B254-7A7652172236}" type="sibTrans" cxnId="{7205BEFC-6763-E14F-B1B4-1BB9463392FD}">
      <dgm:prSet/>
      <dgm:spPr/>
      <dgm:t>
        <a:bodyPr/>
        <a:lstStyle/>
        <a:p>
          <a:endParaRPr lang="en-US"/>
        </a:p>
      </dgm:t>
    </dgm:pt>
    <dgm:pt modelId="{B475F6B9-8E2A-C04E-8BFA-840A47E847DA}">
      <dgm:prSet phldrT="[Text]" custT="1"/>
      <dgm:spPr/>
      <dgm:t>
        <a:bodyPr/>
        <a:lstStyle/>
        <a:p>
          <a:r>
            <a:rPr lang="en-US" sz="2400" b="1" dirty="0"/>
            <a:t>Step 5: Acceptance, Accuracy and Impact (AAI) Evaluation</a:t>
          </a:r>
        </a:p>
      </dgm:t>
    </dgm:pt>
    <dgm:pt modelId="{65EFCF88-F2B2-7142-9273-F7DFA6BAD250}" type="parTrans" cxnId="{32422A80-F877-C741-9580-C447B04E0215}">
      <dgm:prSet/>
      <dgm:spPr/>
      <dgm:t>
        <a:bodyPr/>
        <a:lstStyle/>
        <a:p>
          <a:endParaRPr lang="en-US"/>
        </a:p>
      </dgm:t>
    </dgm:pt>
    <dgm:pt modelId="{AEEB0280-9702-4A47-9530-DC23D8DCF316}" type="sibTrans" cxnId="{32422A80-F877-C741-9580-C447B04E0215}">
      <dgm:prSet/>
      <dgm:spPr/>
      <dgm:t>
        <a:bodyPr/>
        <a:lstStyle/>
        <a:p>
          <a:endParaRPr lang="en-US"/>
        </a:p>
      </dgm:t>
    </dgm:pt>
    <dgm:pt modelId="{1E8376C7-1D31-7348-B843-56E01FAFBFDE}">
      <dgm:prSet phldrT="[Text]" custT="1"/>
      <dgm:spPr/>
      <dgm:t>
        <a:bodyPr/>
        <a:lstStyle/>
        <a:p>
          <a:r>
            <a:rPr lang="en-US" sz="2400" b="1" dirty="0"/>
            <a:t>Step 3. Deploy Algorithm with Stakeholders</a:t>
          </a:r>
        </a:p>
      </dgm:t>
    </dgm:pt>
    <dgm:pt modelId="{B13BC286-B7A5-EB46-AC46-8C595F0F0237}" type="parTrans" cxnId="{4869FDB5-5D2E-6440-9DDE-782598952819}">
      <dgm:prSet/>
      <dgm:spPr/>
      <dgm:t>
        <a:bodyPr/>
        <a:lstStyle/>
        <a:p>
          <a:endParaRPr lang="en-US"/>
        </a:p>
      </dgm:t>
    </dgm:pt>
    <dgm:pt modelId="{A38C91AD-3F62-7F4A-9DB1-027855CDE4A2}" type="sibTrans" cxnId="{4869FDB5-5D2E-6440-9DDE-782598952819}">
      <dgm:prSet/>
      <dgm:spPr/>
      <dgm:t>
        <a:bodyPr/>
        <a:lstStyle/>
        <a:p>
          <a:endParaRPr lang="en-US"/>
        </a:p>
      </dgm:t>
    </dgm:pt>
    <dgm:pt modelId="{56731CBA-9C55-FE4D-BAB9-8AD45CA2B7EB}" type="pres">
      <dgm:prSet presAssocID="{7B7C40DB-C137-B149-84B2-35BA782A47D9}" presName="outerComposite" presStyleCnt="0">
        <dgm:presLayoutVars>
          <dgm:chMax val="5"/>
          <dgm:dir/>
          <dgm:resizeHandles val="exact"/>
        </dgm:presLayoutVars>
      </dgm:prSet>
      <dgm:spPr/>
    </dgm:pt>
    <dgm:pt modelId="{2F925592-13DF-1B4A-ACE9-24EEAB4F7048}" type="pres">
      <dgm:prSet presAssocID="{7B7C40DB-C137-B149-84B2-35BA782A47D9}" presName="dummyMaxCanvas" presStyleCnt="0">
        <dgm:presLayoutVars/>
      </dgm:prSet>
      <dgm:spPr/>
    </dgm:pt>
    <dgm:pt modelId="{1E9569E0-A682-C14E-B9F6-2B69EE3546D0}" type="pres">
      <dgm:prSet presAssocID="{7B7C40DB-C137-B149-84B2-35BA782A47D9}" presName="FiveNodes_1" presStyleLbl="node1" presStyleIdx="0" presStyleCnt="5">
        <dgm:presLayoutVars>
          <dgm:bulletEnabled val="1"/>
        </dgm:presLayoutVars>
      </dgm:prSet>
      <dgm:spPr/>
    </dgm:pt>
    <dgm:pt modelId="{6D825847-E510-064D-82B6-A086ACD59752}" type="pres">
      <dgm:prSet presAssocID="{7B7C40DB-C137-B149-84B2-35BA782A47D9}" presName="FiveNodes_2" presStyleLbl="node1" presStyleIdx="1" presStyleCnt="5">
        <dgm:presLayoutVars>
          <dgm:bulletEnabled val="1"/>
        </dgm:presLayoutVars>
      </dgm:prSet>
      <dgm:spPr/>
    </dgm:pt>
    <dgm:pt modelId="{663F9395-A51F-0146-9677-897F6621419B}" type="pres">
      <dgm:prSet presAssocID="{7B7C40DB-C137-B149-84B2-35BA782A47D9}" presName="FiveNodes_3" presStyleLbl="node1" presStyleIdx="2" presStyleCnt="5">
        <dgm:presLayoutVars>
          <dgm:bulletEnabled val="1"/>
        </dgm:presLayoutVars>
      </dgm:prSet>
      <dgm:spPr/>
    </dgm:pt>
    <dgm:pt modelId="{1A6FA84E-BBD2-9A44-AAEF-01A64F284364}" type="pres">
      <dgm:prSet presAssocID="{7B7C40DB-C137-B149-84B2-35BA782A47D9}" presName="FiveNodes_4" presStyleLbl="node1" presStyleIdx="3" presStyleCnt="5">
        <dgm:presLayoutVars>
          <dgm:bulletEnabled val="1"/>
        </dgm:presLayoutVars>
      </dgm:prSet>
      <dgm:spPr/>
    </dgm:pt>
    <dgm:pt modelId="{71C96834-60CB-794F-A8E1-5BA1A0ADCCA0}" type="pres">
      <dgm:prSet presAssocID="{7B7C40DB-C137-B149-84B2-35BA782A47D9}" presName="FiveNodes_5" presStyleLbl="node1" presStyleIdx="4" presStyleCnt="5">
        <dgm:presLayoutVars>
          <dgm:bulletEnabled val="1"/>
        </dgm:presLayoutVars>
      </dgm:prSet>
      <dgm:spPr/>
    </dgm:pt>
    <dgm:pt modelId="{CB5B273C-0BE7-2B42-A122-B50E9E60C2D7}" type="pres">
      <dgm:prSet presAssocID="{7B7C40DB-C137-B149-84B2-35BA782A47D9}" presName="FiveConn_1-2" presStyleLbl="fgAccFollowNode1" presStyleIdx="0" presStyleCnt="4">
        <dgm:presLayoutVars>
          <dgm:bulletEnabled val="1"/>
        </dgm:presLayoutVars>
      </dgm:prSet>
      <dgm:spPr/>
    </dgm:pt>
    <dgm:pt modelId="{66C17E64-4482-BD47-A550-E9FA77AE6129}" type="pres">
      <dgm:prSet presAssocID="{7B7C40DB-C137-B149-84B2-35BA782A47D9}" presName="FiveConn_2-3" presStyleLbl="fgAccFollowNode1" presStyleIdx="1" presStyleCnt="4">
        <dgm:presLayoutVars>
          <dgm:bulletEnabled val="1"/>
        </dgm:presLayoutVars>
      </dgm:prSet>
      <dgm:spPr/>
    </dgm:pt>
    <dgm:pt modelId="{738EA1F0-7E11-7D46-83F6-5720C2C46D1E}" type="pres">
      <dgm:prSet presAssocID="{7B7C40DB-C137-B149-84B2-35BA782A47D9}" presName="FiveConn_3-4" presStyleLbl="fgAccFollowNode1" presStyleIdx="2" presStyleCnt="4">
        <dgm:presLayoutVars>
          <dgm:bulletEnabled val="1"/>
        </dgm:presLayoutVars>
      </dgm:prSet>
      <dgm:spPr/>
    </dgm:pt>
    <dgm:pt modelId="{60DDA489-D9A4-1940-970F-F3996231AA42}" type="pres">
      <dgm:prSet presAssocID="{7B7C40DB-C137-B149-84B2-35BA782A47D9}" presName="FiveConn_4-5" presStyleLbl="fgAccFollowNode1" presStyleIdx="3" presStyleCnt="4">
        <dgm:presLayoutVars>
          <dgm:bulletEnabled val="1"/>
        </dgm:presLayoutVars>
      </dgm:prSet>
      <dgm:spPr/>
    </dgm:pt>
    <dgm:pt modelId="{31983074-3E1B-5E4E-B63B-D4AA3F275467}" type="pres">
      <dgm:prSet presAssocID="{7B7C40DB-C137-B149-84B2-35BA782A47D9}" presName="FiveNodes_1_text" presStyleLbl="node1" presStyleIdx="4" presStyleCnt="5">
        <dgm:presLayoutVars>
          <dgm:bulletEnabled val="1"/>
        </dgm:presLayoutVars>
      </dgm:prSet>
      <dgm:spPr/>
    </dgm:pt>
    <dgm:pt modelId="{53220238-353E-7343-A4B1-00EDCD6D346A}" type="pres">
      <dgm:prSet presAssocID="{7B7C40DB-C137-B149-84B2-35BA782A47D9}" presName="FiveNodes_2_text" presStyleLbl="node1" presStyleIdx="4" presStyleCnt="5">
        <dgm:presLayoutVars>
          <dgm:bulletEnabled val="1"/>
        </dgm:presLayoutVars>
      </dgm:prSet>
      <dgm:spPr/>
    </dgm:pt>
    <dgm:pt modelId="{51B21F03-74D5-3041-937F-EDF1E5D0DA05}" type="pres">
      <dgm:prSet presAssocID="{7B7C40DB-C137-B149-84B2-35BA782A47D9}" presName="FiveNodes_3_text" presStyleLbl="node1" presStyleIdx="4" presStyleCnt="5">
        <dgm:presLayoutVars>
          <dgm:bulletEnabled val="1"/>
        </dgm:presLayoutVars>
      </dgm:prSet>
      <dgm:spPr/>
    </dgm:pt>
    <dgm:pt modelId="{967FC199-C0A1-2A4B-B633-965E32B40832}" type="pres">
      <dgm:prSet presAssocID="{7B7C40DB-C137-B149-84B2-35BA782A47D9}" presName="FiveNodes_4_text" presStyleLbl="node1" presStyleIdx="4" presStyleCnt="5">
        <dgm:presLayoutVars>
          <dgm:bulletEnabled val="1"/>
        </dgm:presLayoutVars>
      </dgm:prSet>
      <dgm:spPr/>
    </dgm:pt>
    <dgm:pt modelId="{B4759541-B67A-4042-8D95-20D811DEA329}" type="pres">
      <dgm:prSet presAssocID="{7B7C40DB-C137-B149-84B2-35BA782A47D9}" presName="FiveNodes_5_text" presStyleLbl="node1" presStyleIdx="4" presStyleCnt="5">
        <dgm:presLayoutVars>
          <dgm:bulletEnabled val="1"/>
        </dgm:presLayoutVars>
      </dgm:prSet>
      <dgm:spPr/>
    </dgm:pt>
  </dgm:ptLst>
  <dgm:cxnLst>
    <dgm:cxn modelId="{CF35B605-5776-F942-9A01-00173DCDF71A}" type="presOf" srcId="{B475F6B9-8E2A-C04E-8BFA-840A47E847DA}" destId="{B4759541-B67A-4042-8D95-20D811DEA329}" srcOrd="1" destOrd="0" presId="urn:microsoft.com/office/officeart/2005/8/layout/vProcess5"/>
    <dgm:cxn modelId="{78D54733-4D1A-DF48-B7C4-081261CD043F}" type="presOf" srcId="{AD04BFCC-660C-8040-8A17-604DC8D82DC1}" destId="{1E9569E0-A682-C14E-B9F6-2B69EE3546D0}" srcOrd="0" destOrd="0" presId="urn:microsoft.com/office/officeart/2005/8/layout/vProcess5"/>
    <dgm:cxn modelId="{7D180F3D-CDCD-E749-A998-B005FDBA3278}" type="presOf" srcId="{F11ACCD6-27D2-014E-B06B-095C80895F0F}" destId="{53220238-353E-7343-A4B1-00EDCD6D346A}" srcOrd="1" destOrd="0" presId="urn:microsoft.com/office/officeart/2005/8/layout/vProcess5"/>
    <dgm:cxn modelId="{C916CB53-3348-FF46-8B73-5D251EB96E25}" type="presOf" srcId="{7B7C40DB-C137-B149-84B2-35BA782A47D9}" destId="{56731CBA-9C55-FE4D-BAB9-8AD45CA2B7EB}" srcOrd="0" destOrd="0" presId="urn:microsoft.com/office/officeart/2005/8/layout/vProcess5"/>
    <dgm:cxn modelId="{DB183A58-A86A-B445-B25B-649EE8BD094D}" srcId="{7B7C40DB-C137-B149-84B2-35BA782A47D9}" destId="{F11ACCD6-27D2-014E-B06B-095C80895F0F}" srcOrd="1" destOrd="0" parTransId="{98C146B7-B121-E44E-B2B7-99295CDC67F2}" sibTransId="{6E431B7E-FDD3-B841-9908-23B046C69F8F}"/>
    <dgm:cxn modelId="{A8B56B5C-E6EA-0B41-84D9-C863F4812CE5}" type="presOf" srcId="{6E431B7E-FDD3-B841-9908-23B046C69F8F}" destId="{66C17E64-4482-BD47-A550-E9FA77AE6129}" srcOrd="0" destOrd="0" presId="urn:microsoft.com/office/officeart/2005/8/layout/vProcess5"/>
    <dgm:cxn modelId="{8D862770-577C-ED4C-9381-6E99CA1D5913}" srcId="{7B7C40DB-C137-B149-84B2-35BA782A47D9}" destId="{AD04BFCC-660C-8040-8A17-604DC8D82DC1}" srcOrd="0" destOrd="0" parTransId="{AE0A84FD-B2AA-634C-8D80-38880F491EDD}" sibTransId="{452BC0E2-9ADA-4C49-A06C-59F1BB2E4E81}"/>
    <dgm:cxn modelId="{7FCDD57A-B775-5C4A-B1D4-858B01CA5FED}" type="presOf" srcId="{1E8376C7-1D31-7348-B843-56E01FAFBFDE}" destId="{663F9395-A51F-0146-9677-897F6621419B}" srcOrd="0" destOrd="0" presId="urn:microsoft.com/office/officeart/2005/8/layout/vProcess5"/>
    <dgm:cxn modelId="{32422A80-F877-C741-9580-C447B04E0215}" srcId="{7B7C40DB-C137-B149-84B2-35BA782A47D9}" destId="{B475F6B9-8E2A-C04E-8BFA-840A47E847DA}" srcOrd="4" destOrd="0" parTransId="{65EFCF88-F2B2-7142-9273-F7DFA6BAD250}" sibTransId="{AEEB0280-9702-4A47-9530-DC23D8DCF316}"/>
    <dgm:cxn modelId="{EEA8E580-58C5-9D49-8DA0-5D4A9399CD2E}" type="presOf" srcId="{B475F6B9-8E2A-C04E-8BFA-840A47E847DA}" destId="{71C96834-60CB-794F-A8E1-5BA1A0ADCCA0}" srcOrd="0" destOrd="0" presId="urn:microsoft.com/office/officeart/2005/8/layout/vProcess5"/>
    <dgm:cxn modelId="{81DE828E-CE96-C747-8E47-F822F5C73BC8}" type="presOf" srcId="{10D1CA9D-377B-E440-92DE-F9FFA1FF50A1}" destId="{1A6FA84E-BBD2-9A44-AAEF-01A64F284364}" srcOrd="0" destOrd="0" presId="urn:microsoft.com/office/officeart/2005/8/layout/vProcess5"/>
    <dgm:cxn modelId="{CF84F996-F836-8F45-9101-098BFF2C9064}" type="presOf" srcId="{10D1CA9D-377B-E440-92DE-F9FFA1FF50A1}" destId="{967FC199-C0A1-2A4B-B633-965E32B40832}" srcOrd="1" destOrd="0" presId="urn:microsoft.com/office/officeart/2005/8/layout/vProcess5"/>
    <dgm:cxn modelId="{7902DCB5-1F40-674C-8FD5-3091433DE233}" type="presOf" srcId="{452BC0E2-9ADA-4C49-A06C-59F1BB2E4E81}" destId="{CB5B273C-0BE7-2B42-A122-B50E9E60C2D7}" srcOrd="0" destOrd="0" presId="urn:microsoft.com/office/officeart/2005/8/layout/vProcess5"/>
    <dgm:cxn modelId="{4869FDB5-5D2E-6440-9DDE-782598952819}" srcId="{7B7C40DB-C137-B149-84B2-35BA782A47D9}" destId="{1E8376C7-1D31-7348-B843-56E01FAFBFDE}" srcOrd="2" destOrd="0" parTransId="{B13BC286-B7A5-EB46-AC46-8C595F0F0237}" sibTransId="{A38C91AD-3F62-7F4A-9DB1-027855CDE4A2}"/>
    <dgm:cxn modelId="{610AA6C3-1FA0-1244-8249-A943415D1584}" type="presOf" srcId="{68BAE441-BC3E-384F-B254-7A7652172236}" destId="{60DDA489-D9A4-1940-970F-F3996231AA42}" srcOrd="0" destOrd="0" presId="urn:microsoft.com/office/officeart/2005/8/layout/vProcess5"/>
    <dgm:cxn modelId="{65BFA6DC-3159-0E4B-9363-83A77C6BEDCC}" type="presOf" srcId="{A38C91AD-3F62-7F4A-9DB1-027855CDE4A2}" destId="{738EA1F0-7E11-7D46-83F6-5720C2C46D1E}" srcOrd="0" destOrd="0" presId="urn:microsoft.com/office/officeart/2005/8/layout/vProcess5"/>
    <dgm:cxn modelId="{C8F937E3-F266-BE4B-A301-9DBA094B1577}" type="presOf" srcId="{1E8376C7-1D31-7348-B843-56E01FAFBFDE}" destId="{51B21F03-74D5-3041-937F-EDF1E5D0DA05}" srcOrd="1" destOrd="0" presId="urn:microsoft.com/office/officeart/2005/8/layout/vProcess5"/>
    <dgm:cxn modelId="{990D7BE6-F45D-7C41-B1BC-C6B555E1511F}" type="presOf" srcId="{AD04BFCC-660C-8040-8A17-604DC8D82DC1}" destId="{31983074-3E1B-5E4E-B63B-D4AA3F275467}" srcOrd="1" destOrd="0" presId="urn:microsoft.com/office/officeart/2005/8/layout/vProcess5"/>
    <dgm:cxn modelId="{C08B7EF7-B784-E640-B05B-9950E5B71AE8}" type="presOf" srcId="{F11ACCD6-27D2-014E-B06B-095C80895F0F}" destId="{6D825847-E510-064D-82B6-A086ACD59752}" srcOrd="0" destOrd="0" presId="urn:microsoft.com/office/officeart/2005/8/layout/vProcess5"/>
    <dgm:cxn modelId="{7205BEFC-6763-E14F-B1B4-1BB9463392FD}" srcId="{7B7C40DB-C137-B149-84B2-35BA782A47D9}" destId="{10D1CA9D-377B-E440-92DE-F9FFA1FF50A1}" srcOrd="3" destOrd="0" parTransId="{2C62BD30-8B2F-2B42-9916-F64756D28287}" sibTransId="{68BAE441-BC3E-384F-B254-7A7652172236}"/>
    <dgm:cxn modelId="{9661254D-DE1B-694E-85BA-A412F1D0571B}" type="presParOf" srcId="{56731CBA-9C55-FE4D-BAB9-8AD45CA2B7EB}" destId="{2F925592-13DF-1B4A-ACE9-24EEAB4F7048}" srcOrd="0" destOrd="0" presId="urn:microsoft.com/office/officeart/2005/8/layout/vProcess5"/>
    <dgm:cxn modelId="{B9DB8102-4751-7243-B897-18B8A85CC8DB}" type="presParOf" srcId="{56731CBA-9C55-FE4D-BAB9-8AD45CA2B7EB}" destId="{1E9569E0-A682-C14E-B9F6-2B69EE3546D0}" srcOrd="1" destOrd="0" presId="urn:microsoft.com/office/officeart/2005/8/layout/vProcess5"/>
    <dgm:cxn modelId="{7AEABB0E-9FE1-BD43-B1F2-8D23E7B928EB}" type="presParOf" srcId="{56731CBA-9C55-FE4D-BAB9-8AD45CA2B7EB}" destId="{6D825847-E510-064D-82B6-A086ACD59752}" srcOrd="2" destOrd="0" presId="urn:microsoft.com/office/officeart/2005/8/layout/vProcess5"/>
    <dgm:cxn modelId="{786673A9-F68B-1847-A756-7A60FF32D255}" type="presParOf" srcId="{56731CBA-9C55-FE4D-BAB9-8AD45CA2B7EB}" destId="{663F9395-A51F-0146-9677-897F6621419B}" srcOrd="3" destOrd="0" presId="urn:microsoft.com/office/officeart/2005/8/layout/vProcess5"/>
    <dgm:cxn modelId="{2229687F-C43B-B94E-9AE5-E1CB850ACC42}" type="presParOf" srcId="{56731CBA-9C55-FE4D-BAB9-8AD45CA2B7EB}" destId="{1A6FA84E-BBD2-9A44-AAEF-01A64F284364}" srcOrd="4" destOrd="0" presId="urn:microsoft.com/office/officeart/2005/8/layout/vProcess5"/>
    <dgm:cxn modelId="{E0A542E4-D9FA-8846-A978-7782E25A0755}" type="presParOf" srcId="{56731CBA-9C55-FE4D-BAB9-8AD45CA2B7EB}" destId="{71C96834-60CB-794F-A8E1-5BA1A0ADCCA0}" srcOrd="5" destOrd="0" presId="urn:microsoft.com/office/officeart/2005/8/layout/vProcess5"/>
    <dgm:cxn modelId="{AB198AA4-E588-FA45-A87F-1E576C59DE47}" type="presParOf" srcId="{56731CBA-9C55-FE4D-BAB9-8AD45CA2B7EB}" destId="{CB5B273C-0BE7-2B42-A122-B50E9E60C2D7}" srcOrd="6" destOrd="0" presId="urn:microsoft.com/office/officeart/2005/8/layout/vProcess5"/>
    <dgm:cxn modelId="{F77014AF-860D-6E40-A4A4-8393E6F3DEB9}" type="presParOf" srcId="{56731CBA-9C55-FE4D-BAB9-8AD45CA2B7EB}" destId="{66C17E64-4482-BD47-A550-E9FA77AE6129}" srcOrd="7" destOrd="0" presId="urn:microsoft.com/office/officeart/2005/8/layout/vProcess5"/>
    <dgm:cxn modelId="{F59FC42C-FC25-0947-A13D-41F43387B806}" type="presParOf" srcId="{56731CBA-9C55-FE4D-BAB9-8AD45CA2B7EB}" destId="{738EA1F0-7E11-7D46-83F6-5720C2C46D1E}" srcOrd="8" destOrd="0" presId="urn:microsoft.com/office/officeart/2005/8/layout/vProcess5"/>
    <dgm:cxn modelId="{9028FCA0-32B6-FC4B-9014-25AF6FE3103E}" type="presParOf" srcId="{56731CBA-9C55-FE4D-BAB9-8AD45CA2B7EB}" destId="{60DDA489-D9A4-1940-970F-F3996231AA42}" srcOrd="9" destOrd="0" presId="urn:microsoft.com/office/officeart/2005/8/layout/vProcess5"/>
    <dgm:cxn modelId="{ECDBFDE4-65E6-194F-945A-19F4B22AB527}" type="presParOf" srcId="{56731CBA-9C55-FE4D-BAB9-8AD45CA2B7EB}" destId="{31983074-3E1B-5E4E-B63B-D4AA3F275467}" srcOrd="10" destOrd="0" presId="urn:microsoft.com/office/officeart/2005/8/layout/vProcess5"/>
    <dgm:cxn modelId="{D5BDDAB9-C902-8F4C-8D82-D62084D89D8E}" type="presParOf" srcId="{56731CBA-9C55-FE4D-BAB9-8AD45CA2B7EB}" destId="{53220238-353E-7343-A4B1-00EDCD6D346A}" srcOrd="11" destOrd="0" presId="urn:microsoft.com/office/officeart/2005/8/layout/vProcess5"/>
    <dgm:cxn modelId="{7FB18B56-83B8-DB48-9B5D-900F8024044A}" type="presParOf" srcId="{56731CBA-9C55-FE4D-BAB9-8AD45CA2B7EB}" destId="{51B21F03-74D5-3041-937F-EDF1E5D0DA05}" srcOrd="12" destOrd="0" presId="urn:microsoft.com/office/officeart/2005/8/layout/vProcess5"/>
    <dgm:cxn modelId="{22748A75-B430-DA49-A97C-E88EE3D0BAAF}" type="presParOf" srcId="{56731CBA-9C55-FE4D-BAB9-8AD45CA2B7EB}" destId="{967FC199-C0A1-2A4B-B633-965E32B40832}" srcOrd="13" destOrd="0" presId="urn:microsoft.com/office/officeart/2005/8/layout/vProcess5"/>
    <dgm:cxn modelId="{1186EB44-2F75-BD4C-BD55-84F835581DE7}" type="presParOf" srcId="{56731CBA-9C55-FE4D-BAB9-8AD45CA2B7EB}" destId="{B4759541-B67A-4042-8D95-20D811DEA329}"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A720A-32F7-3A45-82EA-E6DB561B3B85}">
      <dsp:nvSpPr>
        <dsp:cNvPr id="0" name=""/>
        <dsp:cNvSpPr/>
      </dsp:nvSpPr>
      <dsp:spPr>
        <a:xfrm>
          <a:off x="185113" y="2200"/>
          <a:ext cx="2870056" cy="103046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Inputs of Algorithm</a:t>
          </a:r>
        </a:p>
        <a:p>
          <a:pPr marL="171450" lvl="1" indent="-171450" algn="l" defTabSz="800100">
            <a:lnSpc>
              <a:spcPct val="90000"/>
            </a:lnSpc>
            <a:spcBef>
              <a:spcPct val="0"/>
            </a:spcBef>
            <a:spcAft>
              <a:spcPct val="15000"/>
            </a:spcAft>
            <a:buChar char="•"/>
          </a:pPr>
          <a:r>
            <a:rPr lang="en-US" sz="1800" b="1" kern="1200" dirty="0"/>
            <a:t>Historical data</a:t>
          </a:r>
          <a:endParaRPr lang="en-US" sz="2000" b="1" kern="1200" dirty="0"/>
        </a:p>
      </dsp:txBody>
      <dsp:txXfrm>
        <a:off x="185113" y="2200"/>
        <a:ext cx="2870056" cy="1030464"/>
      </dsp:txXfrm>
    </dsp:sp>
    <dsp:sp modelId="{43741D2F-2487-044A-AE7F-073B79EB54AC}">
      <dsp:nvSpPr>
        <dsp:cNvPr id="0" name=""/>
        <dsp:cNvSpPr/>
      </dsp:nvSpPr>
      <dsp:spPr>
        <a:xfrm>
          <a:off x="149525" y="1341816"/>
          <a:ext cx="2870056" cy="279567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Algorithm Creation, Iteration and Evaluation</a:t>
          </a:r>
        </a:p>
        <a:p>
          <a:pPr marL="171450" lvl="1" indent="-171450" algn="l" defTabSz="800100">
            <a:lnSpc>
              <a:spcPct val="90000"/>
            </a:lnSpc>
            <a:spcBef>
              <a:spcPct val="0"/>
            </a:spcBef>
            <a:spcAft>
              <a:spcPct val="15000"/>
            </a:spcAft>
            <a:buChar char="•"/>
          </a:pPr>
          <a:r>
            <a:rPr lang="en-US" sz="1800" b="1" kern="1200" dirty="0">
              <a:latin typeface="Calibri"/>
              <a:ea typeface="+mn-ea"/>
              <a:cs typeface="+mn-cs"/>
            </a:rPr>
            <a:t>Identify algorithmic approaches</a:t>
          </a:r>
          <a:endParaRPr lang="en-US" sz="1800" b="1" kern="1200" dirty="0"/>
        </a:p>
        <a:p>
          <a:pPr marL="171450" lvl="1" indent="-171450" algn="l" defTabSz="800100">
            <a:lnSpc>
              <a:spcPct val="90000"/>
            </a:lnSpc>
            <a:spcBef>
              <a:spcPct val="0"/>
            </a:spcBef>
            <a:spcAft>
              <a:spcPct val="15000"/>
            </a:spcAft>
            <a:buChar char="•"/>
          </a:pPr>
          <a:r>
            <a:rPr lang="en-US" sz="1800" b="1" kern="1200" dirty="0"/>
            <a:t>Identify prediction target</a:t>
          </a:r>
        </a:p>
        <a:p>
          <a:pPr marL="171450" lvl="1" indent="-171450" algn="l" defTabSz="800100">
            <a:lnSpc>
              <a:spcPct val="90000"/>
            </a:lnSpc>
            <a:spcBef>
              <a:spcPct val="0"/>
            </a:spcBef>
            <a:spcAft>
              <a:spcPct val="15000"/>
            </a:spcAft>
            <a:buChar char="•"/>
          </a:pPr>
          <a:r>
            <a:rPr lang="en-US" sz="1800" b="1" kern="1200" dirty="0"/>
            <a:t>Define features, criteria and constraints.</a:t>
          </a:r>
        </a:p>
        <a:p>
          <a:pPr marL="171450" lvl="1" indent="-171450" algn="l" defTabSz="800100">
            <a:lnSpc>
              <a:spcPct val="90000"/>
            </a:lnSpc>
            <a:spcBef>
              <a:spcPct val="0"/>
            </a:spcBef>
            <a:spcAft>
              <a:spcPct val="15000"/>
            </a:spcAft>
            <a:buChar char="•"/>
          </a:pPr>
          <a:r>
            <a:rPr lang="en-US" sz="1800" b="1" kern="1200" dirty="0"/>
            <a:t>Hyperparameter tuning.</a:t>
          </a:r>
        </a:p>
        <a:p>
          <a:pPr marL="171450" lvl="1" indent="-171450" algn="l" defTabSz="800100">
            <a:lnSpc>
              <a:spcPct val="90000"/>
            </a:lnSpc>
            <a:spcBef>
              <a:spcPct val="0"/>
            </a:spcBef>
            <a:spcAft>
              <a:spcPct val="15000"/>
            </a:spcAft>
            <a:buChar char="•"/>
          </a:pPr>
          <a:r>
            <a:rPr lang="en-US" sz="1800" b="1" kern="1200" dirty="0"/>
            <a:t>Evaluate model’s accuracy</a:t>
          </a:r>
        </a:p>
      </dsp:txBody>
      <dsp:txXfrm>
        <a:off x="149525" y="1341816"/>
        <a:ext cx="2870056" cy="2795670"/>
      </dsp:txXfrm>
    </dsp:sp>
    <dsp:sp modelId="{DB2B2BFE-506B-0548-BEAD-B4867193E820}">
      <dsp:nvSpPr>
        <dsp:cNvPr id="0" name=""/>
        <dsp:cNvSpPr/>
      </dsp:nvSpPr>
      <dsp:spPr>
        <a:xfrm>
          <a:off x="171710" y="4404547"/>
          <a:ext cx="2870056" cy="90091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Algorithm outcome</a:t>
          </a:r>
        </a:p>
        <a:p>
          <a:pPr marL="171450" lvl="1" indent="-171450" algn="l" defTabSz="800100">
            <a:lnSpc>
              <a:spcPct val="90000"/>
            </a:lnSpc>
            <a:spcBef>
              <a:spcPct val="0"/>
            </a:spcBef>
            <a:spcAft>
              <a:spcPct val="15000"/>
            </a:spcAft>
            <a:buChar char="•"/>
          </a:pPr>
          <a:r>
            <a:rPr lang="en-US" sz="1800" b="1" kern="1200" dirty="0"/>
            <a:t>Predictive score or ranking</a:t>
          </a:r>
        </a:p>
      </dsp:txBody>
      <dsp:txXfrm>
        <a:off x="171710" y="4404547"/>
        <a:ext cx="2870056" cy="90091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569E0-A682-C14E-B9F6-2B69EE3546D0}">
      <dsp:nvSpPr>
        <dsp:cNvPr id="0" name=""/>
        <dsp:cNvSpPr/>
      </dsp:nvSpPr>
      <dsp:spPr>
        <a:xfrm>
          <a:off x="0" y="0"/>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 Step 1: Understand Stakeholders</a:t>
          </a:r>
          <a:endParaRPr lang="en-US" sz="1800" b="1" kern="1200" dirty="0"/>
        </a:p>
      </dsp:txBody>
      <dsp:txXfrm>
        <a:off x="28523" y="28523"/>
        <a:ext cx="4409245" cy="916790"/>
      </dsp:txXfrm>
    </dsp:sp>
    <dsp:sp modelId="{6D825847-E510-064D-82B6-A086ACD59752}">
      <dsp:nvSpPr>
        <dsp:cNvPr id="0" name=""/>
        <dsp:cNvSpPr/>
      </dsp:nvSpPr>
      <dsp:spPr>
        <a:xfrm>
          <a:off x="416242" y="1109091"/>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 </a:t>
          </a:r>
          <a:r>
            <a:rPr lang="en-US" sz="2400" b="1" kern="1200" dirty="0"/>
            <a:t>Step 2. Algorithm Prototyping</a:t>
          </a:r>
        </a:p>
      </dsp:txBody>
      <dsp:txXfrm>
        <a:off x="444765" y="1137614"/>
        <a:ext cx="4467748" cy="916790"/>
      </dsp:txXfrm>
    </dsp:sp>
    <dsp:sp modelId="{663F9395-A51F-0146-9677-897F6621419B}">
      <dsp:nvSpPr>
        <dsp:cNvPr id="0" name=""/>
        <dsp:cNvSpPr/>
      </dsp:nvSpPr>
      <dsp:spPr>
        <a:xfrm>
          <a:off x="832485" y="2218182"/>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3. Deploy Algorithm with Stakeholders</a:t>
          </a:r>
        </a:p>
      </dsp:txBody>
      <dsp:txXfrm>
        <a:off x="861008" y="2246705"/>
        <a:ext cx="4467748" cy="916790"/>
      </dsp:txXfrm>
    </dsp:sp>
    <dsp:sp modelId="{1A6FA84E-BBD2-9A44-AAEF-01A64F284364}">
      <dsp:nvSpPr>
        <dsp:cNvPr id="0" name=""/>
        <dsp:cNvSpPr/>
      </dsp:nvSpPr>
      <dsp:spPr>
        <a:xfrm>
          <a:off x="1248727" y="3327273"/>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4: Iterative Refinement</a:t>
          </a:r>
        </a:p>
      </dsp:txBody>
      <dsp:txXfrm>
        <a:off x="1277250" y="3355796"/>
        <a:ext cx="4467748" cy="916790"/>
      </dsp:txXfrm>
    </dsp:sp>
    <dsp:sp modelId="{71C96834-60CB-794F-A8E1-5BA1A0ADCCA0}">
      <dsp:nvSpPr>
        <dsp:cNvPr id="0" name=""/>
        <dsp:cNvSpPr/>
      </dsp:nvSpPr>
      <dsp:spPr>
        <a:xfrm>
          <a:off x="1664970" y="4436364"/>
          <a:ext cx="5574030" cy="973836"/>
        </a:xfrm>
        <a:prstGeom prst="roundRect">
          <a:avLst>
            <a:gd name="adj" fmla="val 10000"/>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5: Acceptance, Accuracy and Impact (AAI) Evaluation</a:t>
          </a:r>
        </a:p>
      </dsp:txBody>
      <dsp:txXfrm>
        <a:off x="1693493" y="4464887"/>
        <a:ext cx="4467748" cy="916790"/>
      </dsp:txXfrm>
    </dsp:sp>
    <dsp:sp modelId="{CB5B273C-0BE7-2B42-A122-B50E9E60C2D7}">
      <dsp:nvSpPr>
        <dsp:cNvPr id="0" name=""/>
        <dsp:cNvSpPr/>
      </dsp:nvSpPr>
      <dsp:spPr>
        <a:xfrm>
          <a:off x="4941036" y="711441"/>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083459" y="711441"/>
        <a:ext cx="348147" cy="476327"/>
      </dsp:txXfrm>
    </dsp:sp>
    <dsp:sp modelId="{66C17E64-4482-BD47-A550-E9FA77AE6129}">
      <dsp:nvSpPr>
        <dsp:cNvPr id="0" name=""/>
        <dsp:cNvSpPr/>
      </dsp:nvSpPr>
      <dsp:spPr>
        <a:xfrm>
          <a:off x="5357279" y="1820532"/>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499702" y="1820532"/>
        <a:ext cx="348147" cy="476327"/>
      </dsp:txXfrm>
    </dsp:sp>
    <dsp:sp modelId="{738EA1F0-7E11-7D46-83F6-5720C2C46D1E}">
      <dsp:nvSpPr>
        <dsp:cNvPr id="0" name=""/>
        <dsp:cNvSpPr/>
      </dsp:nvSpPr>
      <dsp:spPr>
        <a:xfrm>
          <a:off x="5773521" y="2913392"/>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915944" y="2913392"/>
        <a:ext cx="348147" cy="476327"/>
      </dsp:txXfrm>
    </dsp:sp>
    <dsp:sp modelId="{60DDA489-D9A4-1940-970F-F3996231AA42}">
      <dsp:nvSpPr>
        <dsp:cNvPr id="0" name=""/>
        <dsp:cNvSpPr/>
      </dsp:nvSpPr>
      <dsp:spPr>
        <a:xfrm>
          <a:off x="6189764" y="4033304"/>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32187" y="4033304"/>
        <a:ext cx="348147" cy="4763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9A720A-32F7-3A45-82EA-E6DB561B3B85}">
      <dsp:nvSpPr>
        <dsp:cNvPr id="0" name=""/>
        <dsp:cNvSpPr/>
      </dsp:nvSpPr>
      <dsp:spPr>
        <a:xfrm>
          <a:off x="185113" y="2200"/>
          <a:ext cx="2870056" cy="103046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Inputs of Algorithm</a:t>
          </a:r>
        </a:p>
        <a:p>
          <a:pPr marL="171450" lvl="1" indent="-171450" algn="l" defTabSz="800100">
            <a:lnSpc>
              <a:spcPct val="90000"/>
            </a:lnSpc>
            <a:spcBef>
              <a:spcPct val="0"/>
            </a:spcBef>
            <a:spcAft>
              <a:spcPct val="15000"/>
            </a:spcAft>
            <a:buChar char="•"/>
          </a:pPr>
          <a:r>
            <a:rPr lang="en-US" sz="1800" b="1" kern="1200" dirty="0"/>
            <a:t>Historical data</a:t>
          </a:r>
          <a:endParaRPr lang="en-US" sz="2000" b="1" kern="1200" dirty="0"/>
        </a:p>
      </dsp:txBody>
      <dsp:txXfrm>
        <a:off x="185113" y="2200"/>
        <a:ext cx="2870056" cy="1030464"/>
      </dsp:txXfrm>
    </dsp:sp>
    <dsp:sp modelId="{43741D2F-2487-044A-AE7F-073B79EB54AC}">
      <dsp:nvSpPr>
        <dsp:cNvPr id="0" name=""/>
        <dsp:cNvSpPr/>
      </dsp:nvSpPr>
      <dsp:spPr>
        <a:xfrm>
          <a:off x="149525" y="1341816"/>
          <a:ext cx="2870056" cy="2795670"/>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t>Algorithm Creation, Iteration and Evaluation</a:t>
          </a:r>
        </a:p>
        <a:p>
          <a:pPr marL="171450" lvl="1" indent="-171450" algn="l" defTabSz="800100">
            <a:lnSpc>
              <a:spcPct val="90000"/>
            </a:lnSpc>
            <a:spcBef>
              <a:spcPct val="0"/>
            </a:spcBef>
            <a:spcAft>
              <a:spcPct val="15000"/>
            </a:spcAft>
            <a:buChar char="•"/>
          </a:pPr>
          <a:r>
            <a:rPr lang="en-US" sz="1800" b="1" kern="1200" dirty="0">
              <a:latin typeface="Calibri"/>
              <a:ea typeface="+mn-ea"/>
              <a:cs typeface="+mn-cs"/>
            </a:rPr>
            <a:t>Identify algorithmic approaches</a:t>
          </a:r>
          <a:endParaRPr lang="en-US" sz="1800" b="1" kern="1200" dirty="0"/>
        </a:p>
        <a:p>
          <a:pPr marL="171450" lvl="1" indent="-171450" algn="l" defTabSz="800100">
            <a:lnSpc>
              <a:spcPct val="90000"/>
            </a:lnSpc>
            <a:spcBef>
              <a:spcPct val="0"/>
            </a:spcBef>
            <a:spcAft>
              <a:spcPct val="15000"/>
            </a:spcAft>
            <a:buChar char="•"/>
          </a:pPr>
          <a:r>
            <a:rPr lang="en-US" sz="1800" b="1" kern="1200" dirty="0"/>
            <a:t>Identify prediction target</a:t>
          </a:r>
        </a:p>
        <a:p>
          <a:pPr marL="171450" lvl="1" indent="-171450" algn="l" defTabSz="800100">
            <a:lnSpc>
              <a:spcPct val="90000"/>
            </a:lnSpc>
            <a:spcBef>
              <a:spcPct val="0"/>
            </a:spcBef>
            <a:spcAft>
              <a:spcPct val="15000"/>
            </a:spcAft>
            <a:buChar char="•"/>
          </a:pPr>
          <a:r>
            <a:rPr lang="en-US" sz="1800" b="1" kern="1200" dirty="0"/>
            <a:t>Define features, criteria and constraints.</a:t>
          </a:r>
        </a:p>
        <a:p>
          <a:pPr marL="171450" lvl="1" indent="-171450" algn="l" defTabSz="800100">
            <a:lnSpc>
              <a:spcPct val="90000"/>
            </a:lnSpc>
            <a:spcBef>
              <a:spcPct val="0"/>
            </a:spcBef>
            <a:spcAft>
              <a:spcPct val="15000"/>
            </a:spcAft>
            <a:buChar char="•"/>
          </a:pPr>
          <a:r>
            <a:rPr lang="en-US" sz="1800" b="1" kern="1200" dirty="0"/>
            <a:t>Hyperparameter tuning.</a:t>
          </a:r>
        </a:p>
        <a:p>
          <a:pPr marL="171450" lvl="1" indent="-171450" algn="l" defTabSz="800100">
            <a:lnSpc>
              <a:spcPct val="90000"/>
            </a:lnSpc>
            <a:spcBef>
              <a:spcPct val="0"/>
            </a:spcBef>
            <a:spcAft>
              <a:spcPct val="15000"/>
            </a:spcAft>
            <a:buChar char="•"/>
          </a:pPr>
          <a:r>
            <a:rPr lang="en-US" sz="1800" b="1" kern="1200" dirty="0"/>
            <a:t>Evaluate model’s accuracy</a:t>
          </a:r>
        </a:p>
      </dsp:txBody>
      <dsp:txXfrm>
        <a:off x="149525" y="1341816"/>
        <a:ext cx="2870056" cy="2795670"/>
      </dsp:txXfrm>
    </dsp:sp>
    <dsp:sp modelId="{DB2B2BFE-506B-0548-BEAD-B4867193E820}">
      <dsp:nvSpPr>
        <dsp:cNvPr id="0" name=""/>
        <dsp:cNvSpPr/>
      </dsp:nvSpPr>
      <dsp:spPr>
        <a:xfrm>
          <a:off x="171710" y="4404547"/>
          <a:ext cx="2870056" cy="900916"/>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t>Algorithm outcome</a:t>
          </a:r>
        </a:p>
        <a:p>
          <a:pPr marL="171450" lvl="1" indent="-171450" algn="l" defTabSz="800100">
            <a:lnSpc>
              <a:spcPct val="90000"/>
            </a:lnSpc>
            <a:spcBef>
              <a:spcPct val="0"/>
            </a:spcBef>
            <a:spcAft>
              <a:spcPct val="15000"/>
            </a:spcAft>
            <a:buChar char="•"/>
          </a:pPr>
          <a:r>
            <a:rPr lang="en-US" sz="1800" b="1" kern="1200" dirty="0"/>
            <a:t>Predictive score or ranking</a:t>
          </a:r>
        </a:p>
      </dsp:txBody>
      <dsp:txXfrm>
        <a:off x="171710" y="4404547"/>
        <a:ext cx="2870056" cy="9009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569E0-A682-C14E-B9F6-2B69EE3546D0}">
      <dsp:nvSpPr>
        <dsp:cNvPr id="0" name=""/>
        <dsp:cNvSpPr/>
      </dsp:nvSpPr>
      <dsp:spPr>
        <a:xfrm>
          <a:off x="0" y="0"/>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 Step 1: Understand Stakeholders</a:t>
          </a:r>
          <a:endParaRPr lang="en-US" sz="1800" b="1" kern="1200" dirty="0"/>
        </a:p>
      </dsp:txBody>
      <dsp:txXfrm>
        <a:off x="28523" y="28523"/>
        <a:ext cx="4409245" cy="916790"/>
      </dsp:txXfrm>
    </dsp:sp>
    <dsp:sp modelId="{6D825847-E510-064D-82B6-A086ACD59752}">
      <dsp:nvSpPr>
        <dsp:cNvPr id="0" name=""/>
        <dsp:cNvSpPr/>
      </dsp:nvSpPr>
      <dsp:spPr>
        <a:xfrm>
          <a:off x="416242" y="1109091"/>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 </a:t>
          </a:r>
          <a:r>
            <a:rPr lang="en-US" sz="2400" b="1" kern="1200" dirty="0"/>
            <a:t>Step 2. Algorithm Prototyping</a:t>
          </a:r>
        </a:p>
      </dsp:txBody>
      <dsp:txXfrm>
        <a:off x="444765" y="1137614"/>
        <a:ext cx="4467748" cy="916790"/>
      </dsp:txXfrm>
    </dsp:sp>
    <dsp:sp modelId="{663F9395-A51F-0146-9677-897F6621419B}">
      <dsp:nvSpPr>
        <dsp:cNvPr id="0" name=""/>
        <dsp:cNvSpPr/>
      </dsp:nvSpPr>
      <dsp:spPr>
        <a:xfrm>
          <a:off x="832485" y="2218182"/>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3. Pilot Deploy Algorithm with Stakeholders</a:t>
          </a:r>
        </a:p>
      </dsp:txBody>
      <dsp:txXfrm>
        <a:off x="861008" y="2246705"/>
        <a:ext cx="4467748" cy="916790"/>
      </dsp:txXfrm>
    </dsp:sp>
    <dsp:sp modelId="{1A6FA84E-BBD2-9A44-AAEF-01A64F284364}">
      <dsp:nvSpPr>
        <dsp:cNvPr id="0" name=""/>
        <dsp:cNvSpPr/>
      </dsp:nvSpPr>
      <dsp:spPr>
        <a:xfrm>
          <a:off x="1248727" y="3327273"/>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4: Iterative Refinement</a:t>
          </a:r>
        </a:p>
      </dsp:txBody>
      <dsp:txXfrm>
        <a:off x="1277250" y="3355796"/>
        <a:ext cx="4467748" cy="916790"/>
      </dsp:txXfrm>
    </dsp:sp>
    <dsp:sp modelId="{71C96834-60CB-794F-A8E1-5BA1A0ADCCA0}">
      <dsp:nvSpPr>
        <dsp:cNvPr id="0" name=""/>
        <dsp:cNvSpPr/>
      </dsp:nvSpPr>
      <dsp:spPr>
        <a:xfrm>
          <a:off x="1664970" y="4436364"/>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5: Acceptance, Accuracy and Impact (AAI) Evaluation</a:t>
          </a:r>
        </a:p>
      </dsp:txBody>
      <dsp:txXfrm>
        <a:off x="1693493" y="4464887"/>
        <a:ext cx="4467748" cy="916790"/>
      </dsp:txXfrm>
    </dsp:sp>
    <dsp:sp modelId="{CB5B273C-0BE7-2B42-A122-B50E9E60C2D7}">
      <dsp:nvSpPr>
        <dsp:cNvPr id="0" name=""/>
        <dsp:cNvSpPr/>
      </dsp:nvSpPr>
      <dsp:spPr>
        <a:xfrm>
          <a:off x="4941036" y="711441"/>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083459" y="711441"/>
        <a:ext cx="348147" cy="476327"/>
      </dsp:txXfrm>
    </dsp:sp>
    <dsp:sp modelId="{66C17E64-4482-BD47-A550-E9FA77AE6129}">
      <dsp:nvSpPr>
        <dsp:cNvPr id="0" name=""/>
        <dsp:cNvSpPr/>
      </dsp:nvSpPr>
      <dsp:spPr>
        <a:xfrm>
          <a:off x="5357279" y="1820532"/>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499702" y="1820532"/>
        <a:ext cx="348147" cy="476327"/>
      </dsp:txXfrm>
    </dsp:sp>
    <dsp:sp modelId="{738EA1F0-7E11-7D46-83F6-5720C2C46D1E}">
      <dsp:nvSpPr>
        <dsp:cNvPr id="0" name=""/>
        <dsp:cNvSpPr/>
      </dsp:nvSpPr>
      <dsp:spPr>
        <a:xfrm>
          <a:off x="5773521" y="2913392"/>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915944" y="2913392"/>
        <a:ext cx="348147" cy="476327"/>
      </dsp:txXfrm>
    </dsp:sp>
    <dsp:sp modelId="{60DDA489-D9A4-1940-970F-F3996231AA42}">
      <dsp:nvSpPr>
        <dsp:cNvPr id="0" name=""/>
        <dsp:cNvSpPr/>
      </dsp:nvSpPr>
      <dsp:spPr>
        <a:xfrm>
          <a:off x="6189764" y="4033304"/>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32187" y="4033304"/>
        <a:ext cx="348147" cy="4763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569E0-A682-C14E-B9F6-2B69EE3546D0}">
      <dsp:nvSpPr>
        <dsp:cNvPr id="0" name=""/>
        <dsp:cNvSpPr/>
      </dsp:nvSpPr>
      <dsp:spPr>
        <a:xfrm>
          <a:off x="0" y="0"/>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 Step 1: Understand Stakeholders</a:t>
          </a:r>
          <a:endParaRPr lang="en-US" sz="1800" b="1" kern="1200" dirty="0"/>
        </a:p>
      </dsp:txBody>
      <dsp:txXfrm>
        <a:off x="28523" y="28523"/>
        <a:ext cx="4409245" cy="916790"/>
      </dsp:txXfrm>
    </dsp:sp>
    <dsp:sp modelId="{6D825847-E510-064D-82B6-A086ACD59752}">
      <dsp:nvSpPr>
        <dsp:cNvPr id="0" name=""/>
        <dsp:cNvSpPr/>
      </dsp:nvSpPr>
      <dsp:spPr>
        <a:xfrm>
          <a:off x="416242" y="1109091"/>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 </a:t>
          </a:r>
          <a:r>
            <a:rPr lang="en-US" sz="2400" b="1" kern="1200" dirty="0"/>
            <a:t>Step 2. Algorithm Prototyping</a:t>
          </a:r>
        </a:p>
      </dsp:txBody>
      <dsp:txXfrm>
        <a:off x="444765" y="1137614"/>
        <a:ext cx="4467748" cy="916790"/>
      </dsp:txXfrm>
    </dsp:sp>
    <dsp:sp modelId="{663F9395-A51F-0146-9677-897F6621419B}">
      <dsp:nvSpPr>
        <dsp:cNvPr id="0" name=""/>
        <dsp:cNvSpPr/>
      </dsp:nvSpPr>
      <dsp:spPr>
        <a:xfrm>
          <a:off x="832485" y="2218182"/>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3. Deploy Algorithm with Stakeholders</a:t>
          </a:r>
        </a:p>
      </dsp:txBody>
      <dsp:txXfrm>
        <a:off x="861008" y="2246705"/>
        <a:ext cx="4467748" cy="916790"/>
      </dsp:txXfrm>
    </dsp:sp>
    <dsp:sp modelId="{1A6FA84E-BBD2-9A44-AAEF-01A64F284364}">
      <dsp:nvSpPr>
        <dsp:cNvPr id="0" name=""/>
        <dsp:cNvSpPr/>
      </dsp:nvSpPr>
      <dsp:spPr>
        <a:xfrm>
          <a:off x="1248727" y="3327273"/>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4: Iterative Refinement</a:t>
          </a:r>
        </a:p>
      </dsp:txBody>
      <dsp:txXfrm>
        <a:off x="1277250" y="3355796"/>
        <a:ext cx="4467748" cy="916790"/>
      </dsp:txXfrm>
    </dsp:sp>
    <dsp:sp modelId="{71C96834-60CB-794F-A8E1-5BA1A0ADCCA0}">
      <dsp:nvSpPr>
        <dsp:cNvPr id="0" name=""/>
        <dsp:cNvSpPr/>
      </dsp:nvSpPr>
      <dsp:spPr>
        <a:xfrm>
          <a:off x="1664970" y="4436364"/>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5: Acceptance, Accuracy and Impact (AAI) Evaluation</a:t>
          </a:r>
        </a:p>
      </dsp:txBody>
      <dsp:txXfrm>
        <a:off x="1693493" y="4464887"/>
        <a:ext cx="4467748" cy="916790"/>
      </dsp:txXfrm>
    </dsp:sp>
    <dsp:sp modelId="{CB5B273C-0BE7-2B42-A122-B50E9E60C2D7}">
      <dsp:nvSpPr>
        <dsp:cNvPr id="0" name=""/>
        <dsp:cNvSpPr/>
      </dsp:nvSpPr>
      <dsp:spPr>
        <a:xfrm>
          <a:off x="4941036" y="711441"/>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083459" y="711441"/>
        <a:ext cx="348147" cy="476327"/>
      </dsp:txXfrm>
    </dsp:sp>
    <dsp:sp modelId="{66C17E64-4482-BD47-A550-E9FA77AE6129}">
      <dsp:nvSpPr>
        <dsp:cNvPr id="0" name=""/>
        <dsp:cNvSpPr/>
      </dsp:nvSpPr>
      <dsp:spPr>
        <a:xfrm>
          <a:off x="5357279" y="1820532"/>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499702" y="1820532"/>
        <a:ext cx="348147" cy="476327"/>
      </dsp:txXfrm>
    </dsp:sp>
    <dsp:sp modelId="{738EA1F0-7E11-7D46-83F6-5720C2C46D1E}">
      <dsp:nvSpPr>
        <dsp:cNvPr id="0" name=""/>
        <dsp:cNvSpPr/>
      </dsp:nvSpPr>
      <dsp:spPr>
        <a:xfrm>
          <a:off x="5773521" y="2913392"/>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915944" y="2913392"/>
        <a:ext cx="348147" cy="476327"/>
      </dsp:txXfrm>
    </dsp:sp>
    <dsp:sp modelId="{60DDA489-D9A4-1940-970F-F3996231AA42}">
      <dsp:nvSpPr>
        <dsp:cNvPr id="0" name=""/>
        <dsp:cNvSpPr/>
      </dsp:nvSpPr>
      <dsp:spPr>
        <a:xfrm>
          <a:off x="6189764" y="4033304"/>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32187" y="4033304"/>
        <a:ext cx="348147" cy="4763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569E0-A682-C14E-B9F6-2B69EE3546D0}">
      <dsp:nvSpPr>
        <dsp:cNvPr id="0" name=""/>
        <dsp:cNvSpPr/>
      </dsp:nvSpPr>
      <dsp:spPr>
        <a:xfrm>
          <a:off x="0" y="0"/>
          <a:ext cx="5574030" cy="973836"/>
        </a:xfrm>
        <a:prstGeom prst="roundRect">
          <a:avLst>
            <a:gd name="adj" fmla="val 10000"/>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 Step 1: Understand Stakeholders</a:t>
          </a:r>
          <a:endParaRPr lang="en-US" sz="1800" b="1" kern="1200" dirty="0"/>
        </a:p>
      </dsp:txBody>
      <dsp:txXfrm>
        <a:off x="28523" y="28523"/>
        <a:ext cx="4409245" cy="916790"/>
      </dsp:txXfrm>
    </dsp:sp>
    <dsp:sp modelId="{6D825847-E510-064D-82B6-A086ACD59752}">
      <dsp:nvSpPr>
        <dsp:cNvPr id="0" name=""/>
        <dsp:cNvSpPr/>
      </dsp:nvSpPr>
      <dsp:spPr>
        <a:xfrm>
          <a:off x="416242" y="1109091"/>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 </a:t>
          </a:r>
          <a:r>
            <a:rPr lang="en-US" sz="2400" b="1" kern="1200" dirty="0"/>
            <a:t>Step 2. Algorithm Prototyping</a:t>
          </a:r>
        </a:p>
      </dsp:txBody>
      <dsp:txXfrm>
        <a:off x="444765" y="1137614"/>
        <a:ext cx="4467748" cy="916790"/>
      </dsp:txXfrm>
    </dsp:sp>
    <dsp:sp modelId="{663F9395-A51F-0146-9677-897F6621419B}">
      <dsp:nvSpPr>
        <dsp:cNvPr id="0" name=""/>
        <dsp:cNvSpPr/>
      </dsp:nvSpPr>
      <dsp:spPr>
        <a:xfrm>
          <a:off x="832485" y="2218182"/>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3. Deploy Algorithm with Stakeholders</a:t>
          </a:r>
        </a:p>
      </dsp:txBody>
      <dsp:txXfrm>
        <a:off x="861008" y="2246705"/>
        <a:ext cx="4467748" cy="916790"/>
      </dsp:txXfrm>
    </dsp:sp>
    <dsp:sp modelId="{1A6FA84E-BBD2-9A44-AAEF-01A64F284364}">
      <dsp:nvSpPr>
        <dsp:cNvPr id="0" name=""/>
        <dsp:cNvSpPr/>
      </dsp:nvSpPr>
      <dsp:spPr>
        <a:xfrm>
          <a:off x="1248727" y="3327273"/>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4: Iterative Refinement</a:t>
          </a:r>
        </a:p>
      </dsp:txBody>
      <dsp:txXfrm>
        <a:off x="1277250" y="3355796"/>
        <a:ext cx="4467748" cy="916790"/>
      </dsp:txXfrm>
    </dsp:sp>
    <dsp:sp modelId="{71C96834-60CB-794F-A8E1-5BA1A0ADCCA0}">
      <dsp:nvSpPr>
        <dsp:cNvPr id="0" name=""/>
        <dsp:cNvSpPr/>
      </dsp:nvSpPr>
      <dsp:spPr>
        <a:xfrm>
          <a:off x="1664970" y="4436364"/>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5: Acceptance, Accuracy and Impact (AAI) Evaluation</a:t>
          </a:r>
        </a:p>
      </dsp:txBody>
      <dsp:txXfrm>
        <a:off x="1693493" y="4464887"/>
        <a:ext cx="4467748" cy="916790"/>
      </dsp:txXfrm>
    </dsp:sp>
    <dsp:sp modelId="{CB5B273C-0BE7-2B42-A122-B50E9E60C2D7}">
      <dsp:nvSpPr>
        <dsp:cNvPr id="0" name=""/>
        <dsp:cNvSpPr/>
      </dsp:nvSpPr>
      <dsp:spPr>
        <a:xfrm>
          <a:off x="4941036" y="711441"/>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083459" y="711441"/>
        <a:ext cx="348147" cy="476327"/>
      </dsp:txXfrm>
    </dsp:sp>
    <dsp:sp modelId="{66C17E64-4482-BD47-A550-E9FA77AE6129}">
      <dsp:nvSpPr>
        <dsp:cNvPr id="0" name=""/>
        <dsp:cNvSpPr/>
      </dsp:nvSpPr>
      <dsp:spPr>
        <a:xfrm>
          <a:off x="5357279" y="1820532"/>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499702" y="1820532"/>
        <a:ext cx="348147" cy="476327"/>
      </dsp:txXfrm>
    </dsp:sp>
    <dsp:sp modelId="{738EA1F0-7E11-7D46-83F6-5720C2C46D1E}">
      <dsp:nvSpPr>
        <dsp:cNvPr id="0" name=""/>
        <dsp:cNvSpPr/>
      </dsp:nvSpPr>
      <dsp:spPr>
        <a:xfrm>
          <a:off x="5773521" y="2913392"/>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915944" y="2913392"/>
        <a:ext cx="348147" cy="476327"/>
      </dsp:txXfrm>
    </dsp:sp>
    <dsp:sp modelId="{60DDA489-D9A4-1940-970F-F3996231AA42}">
      <dsp:nvSpPr>
        <dsp:cNvPr id="0" name=""/>
        <dsp:cNvSpPr/>
      </dsp:nvSpPr>
      <dsp:spPr>
        <a:xfrm>
          <a:off x="6189764" y="4033304"/>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32187" y="4033304"/>
        <a:ext cx="348147" cy="4763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A59F9-9A99-D048-B731-3B5069DAE635}">
      <dsp:nvSpPr>
        <dsp:cNvPr id="0" name=""/>
        <dsp:cNvSpPr/>
      </dsp:nvSpPr>
      <dsp:spPr>
        <a:xfrm>
          <a:off x="2071" y="1317171"/>
          <a:ext cx="2019895" cy="79706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Newcomers to WP</a:t>
          </a:r>
        </a:p>
      </dsp:txBody>
      <dsp:txXfrm>
        <a:off x="2071" y="1317171"/>
        <a:ext cx="2019895" cy="797060"/>
      </dsp:txXfrm>
    </dsp:sp>
    <dsp:sp modelId="{EB60F612-4748-3A47-A029-91E16FC0BB90}">
      <dsp:nvSpPr>
        <dsp:cNvPr id="0" name=""/>
        <dsp:cNvSpPr/>
      </dsp:nvSpPr>
      <dsp:spPr>
        <a:xfrm>
          <a:off x="2071" y="2114232"/>
          <a:ext cx="2019895" cy="96624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0AC7C7AC-42B0-A748-A70B-CD90D11EF91C}">
      <dsp:nvSpPr>
        <dsp:cNvPr id="0" name=""/>
        <dsp:cNvSpPr/>
      </dsp:nvSpPr>
      <dsp:spPr>
        <a:xfrm>
          <a:off x="2304752" y="1317171"/>
          <a:ext cx="2019895" cy="79706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Current WP members</a:t>
          </a:r>
        </a:p>
      </dsp:txBody>
      <dsp:txXfrm>
        <a:off x="2304752" y="1317171"/>
        <a:ext cx="2019895" cy="797060"/>
      </dsp:txXfrm>
    </dsp:sp>
    <dsp:sp modelId="{297DA663-1947-E34A-952E-08D47931569E}">
      <dsp:nvSpPr>
        <dsp:cNvPr id="0" name=""/>
        <dsp:cNvSpPr/>
      </dsp:nvSpPr>
      <dsp:spPr>
        <a:xfrm>
          <a:off x="2304752" y="2114232"/>
          <a:ext cx="2019895" cy="96624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 modelId="{04048923-6B31-C74E-AF22-FC9ECDCF8C9E}">
      <dsp:nvSpPr>
        <dsp:cNvPr id="0" name=""/>
        <dsp:cNvSpPr/>
      </dsp:nvSpPr>
      <dsp:spPr>
        <a:xfrm>
          <a:off x="4607433" y="1317171"/>
          <a:ext cx="2019895" cy="79706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US" sz="2200" b="1" kern="1200" dirty="0"/>
            <a:t>Wikipedia as a whole</a:t>
          </a:r>
        </a:p>
      </dsp:txBody>
      <dsp:txXfrm>
        <a:off x="4607433" y="1317171"/>
        <a:ext cx="2019895" cy="797060"/>
      </dsp:txXfrm>
    </dsp:sp>
    <dsp:sp modelId="{1B30D332-5108-9D42-A3D7-B6AB967F9C96}">
      <dsp:nvSpPr>
        <dsp:cNvPr id="0" name=""/>
        <dsp:cNvSpPr/>
      </dsp:nvSpPr>
      <dsp:spPr>
        <a:xfrm>
          <a:off x="4607433" y="2114232"/>
          <a:ext cx="2019895" cy="966240"/>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569E0-A682-C14E-B9F6-2B69EE3546D0}">
      <dsp:nvSpPr>
        <dsp:cNvPr id="0" name=""/>
        <dsp:cNvSpPr/>
      </dsp:nvSpPr>
      <dsp:spPr>
        <a:xfrm>
          <a:off x="0" y="0"/>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 Step 1: Understand Stakeholders</a:t>
          </a:r>
          <a:endParaRPr lang="en-US" sz="1800" b="1" kern="1200" dirty="0"/>
        </a:p>
      </dsp:txBody>
      <dsp:txXfrm>
        <a:off x="28523" y="28523"/>
        <a:ext cx="4409245" cy="916790"/>
      </dsp:txXfrm>
    </dsp:sp>
    <dsp:sp modelId="{6D825847-E510-064D-82B6-A086ACD59752}">
      <dsp:nvSpPr>
        <dsp:cNvPr id="0" name=""/>
        <dsp:cNvSpPr/>
      </dsp:nvSpPr>
      <dsp:spPr>
        <a:xfrm>
          <a:off x="416242" y="1109091"/>
          <a:ext cx="5574030" cy="973836"/>
        </a:xfrm>
        <a:prstGeom prst="roundRect">
          <a:avLst>
            <a:gd name="adj" fmla="val 10000"/>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 </a:t>
          </a:r>
          <a:r>
            <a:rPr lang="en-US" sz="2400" b="1" kern="1200" dirty="0"/>
            <a:t>Step 2. Algorithm Prototyping</a:t>
          </a:r>
        </a:p>
      </dsp:txBody>
      <dsp:txXfrm>
        <a:off x="444765" y="1137614"/>
        <a:ext cx="4467748" cy="916790"/>
      </dsp:txXfrm>
    </dsp:sp>
    <dsp:sp modelId="{663F9395-A51F-0146-9677-897F6621419B}">
      <dsp:nvSpPr>
        <dsp:cNvPr id="0" name=""/>
        <dsp:cNvSpPr/>
      </dsp:nvSpPr>
      <dsp:spPr>
        <a:xfrm>
          <a:off x="832485" y="2218182"/>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3. Deploy Algorithm with Stakeholders</a:t>
          </a:r>
        </a:p>
      </dsp:txBody>
      <dsp:txXfrm>
        <a:off x="861008" y="2246705"/>
        <a:ext cx="4467748" cy="916790"/>
      </dsp:txXfrm>
    </dsp:sp>
    <dsp:sp modelId="{1A6FA84E-BBD2-9A44-AAEF-01A64F284364}">
      <dsp:nvSpPr>
        <dsp:cNvPr id="0" name=""/>
        <dsp:cNvSpPr/>
      </dsp:nvSpPr>
      <dsp:spPr>
        <a:xfrm>
          <a:off x="1248727" y="3327273"/>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4: Iterative Refinement</a:t>
          </a:r>
        </a:p>
      </dsp:txBody>
      <dsp:txXfrm>
        <a:off x="1277250" y="3355796"/>
        <a:ext cx="4467748" cy="916790"/>
      </dsp:txXfrm>
    </dsp:sp>
    <dsp:sp modelId="{71C96834-60CB-794F-A8E1-5BA1A0ADCCA0}">
      <dsp:nvSpPr>
        <dsp:cNvPr id="0" name=""/>
        <dsp:cNvSpPr/>
      </dsp:nvSpPr>
      <dsp:spPr>
        <a:xfrm>
          <a:off x="1664970" y="4436364"/>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5: Acceptance, Accuracy and Impact (AAI) Evaluation</a:t>
          </a:r>
        </a:p>
      </dsp:txBody>
      <dsp:txXfrm>
        <a:off x="1693493" y="4464887"/>
        <a:ext cx="4467748" cy="916790"/>
      </dsp:txXfrm>
    </dsp:sp>
    <dsp:sp modelId="{CB5B273C-0BE7-2B42-A122-B50E9E60C2D7}">
      <dsp:nvSpPr>
        <dsp:cNvPr id="0" name=""/>
        <dsp:cNvSpPr/>
      </dsp:nvSpPr>
      <dsp:spPr>
        <a:xfrm>
          <a:off x="4941036" y="711441"/>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083459" y="711441"/>
        <a:ext cx="348147" cy="476327"/>
      </dsp:txXfrm>
    </dsp:sp>
    <dsp:sp modelId="{66C17E64-4482-BD47-A550-E9FA77AE6129}">
      <dsp:nvSpPr>
        <dsp:cNvPr id="0" name=""/>
        <dsp:cNvSpPr/>
      </dsp:nvSpPr>
      <dsp:spPr>
        <a:xfrm>
          <a:off x="5357279" y="1820532"/>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499702" y="1820532"/>
        <a:ext cx="348147" cy="476327"/>
      </dsp:txXfrm>
    </dsp:sp>
    <dsp:sp modelId="{738EA1F0-7E11-7D46-83F6-5720C2C46D1E}">
      <dsp:nvSpPr>
        <dsp:cNvPr id="0" name=""/>
        <dsp:cNvSpPr/>
      </dsp:nvSpPr>
      <dsp:spPr>
        <a:xfrm>
          <a:off x="5773521" y="2913392"/>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915944" y="2913392"/>
        <a:ext cx="348147" cy="476327"/>
      </dsp:txXfrm>
    </dsp:sp>
    <dsp:sp modelId="{60DDA489-D9A4-1940-970F-F3996231AA42}">
      <dsp:nvSpPr>
        <dsp:cNvPr id="0" name=""/>
        <dsp:cNvSpPr/>
      </dsp:nvSpPr>
      <dsp:spPr>
        <a:xfrm>
          <a:off x="6189764" y="4033304"/>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32187" y="4033304"/>
        <a:ext cx="348147" cy="4763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569E0-A682-C14E-B9F6-2B69EE3546D0}">
      <dsp:nvSpPr>
        <dsp:cNvPr id="0" name=""/>
        <dsp:cNvSpPr/>
      </dsp:nvSpPr>
      <dsp:spPr>
        <a:xfrm>
          <a:off x="0" y="0"/>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 Step 1: Understand Stakeholders</a:t>
          </a:r>
          <a:endParaRPr lang="en-US" sz="1800" b="1" kern="1200" dirty="0"/>
        </a:p>
      </dsp:txBody>
      <dsp:txXfrm>
        <a:off x="28523" y="28523"/>
        <a:ext cx="4409245" cy="916790"/>
      </dsp:txXfrm>
    </dsp:sp>
    <dsp:sp modelId="{6D825847-E510-064D-82B6-A086ACD59752}">
      <dsp:nvSpPr>
        <dsp:cNvPr id="0" name=""/>
        <dsp:cNvSpPr/>
      </dsp:nvSpPr>
      <dsp:spPr>
        <a:xfrm>
          <a:off x="416242" y="1109091"/>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 </a:t>
          </a:r>
          <a:r>
            <a:rPr lang="en-US" sz="2400" b="1" kern="1200" dirty="0"/>
            <a:t>Step 2. Algorithm Prototyping</a:t>
          </a:r>
        </a:p>
      </dsp:txBody>
      <dsp:txXfrm>
        <a:off x="444765" y="1137614"/>
        <a:ext cx="4467748" cy="916790"/>
      </dsp:txXfrm>
    </dsp:sp>
    <dsp:sp modelId="{663F9395-A51F-0146-9677-897F6621419B}">
      <dsp:nvSpPr>
        <dsp:cNvPr id="0" name=""/>
        <dsp:cNvSpPr/>
      </dsp:nvSpPr>
      <dsp:spPr>
        <a:xfrm>
          <a:off x="832485" y="2218182"/>
          <a:ext cx="5574030" cy="973836"/>
        </a:xfrm>
        <a:prstGeom prst="roundRect">
          <a:avLst>
            <a:gd name="adj" fmla="val 10000"/>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3. Pilot Deploy Algorithm with Stakeholders</a:t>
          </a:r>
        </a:p>
      </dsp:txBody>
      <dsp:txXfrm>
        <a:off x="861008" y="2246705"/>
        <a:ext cx="4467748" cy="916790"/>
      </dsp:txXfrm>
    </dsp:sp>
    <dsp:sp modelId="{1A6FA84E-BBD2-9A44-AAEF-01A64F284364}">
      <dsp:nvSpPr>
        <dsp:cNvPr id="0" name=""/>
        <dsp:cNvSpPr/>
      </dsp:nvSpPr>
      <dsp:spPr>
        <a:xfrm>
          <a:off x="1248727" y="3327273"/>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4: Iterative Refinement</a:t>
          </a:r>
        </a:p>
      </dsp:txBody>
      <dsp:txXfrm>
        <a:off x="1277250" y="3355796"/>
        <a:ext cx="4467748" cy="916790"/>
      </dsp:txXfrm>
    </dsp:sp>
    <dsp:sp modelId="{71C96834-60CB-794F-A8E1-5BA1A0ADCCA0}">
      <dsp:nvSpPr>
        <dsp:cNvPr id="0" name=""/>
        <dsp:cNvSpPr/>
      </dsp:nvSpPr>
      <dsp:spPr>
        <a:xfrm>
          <a:off x="1664970" y="4436364"/>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5: Acceptance, Accuracy and Impact (AAI) Evaluation</a:t>
          </a:r>
        </a:p>
      </dsp:txBody>
      <dsp:txXfrm>
        <a:off x="1693493" y="4464887"/>
        <a:ext cx="4467748" cy="916790"/>
      </dsp:txXfrm>
    </dsp:sp>
    <dsp:sp modelId="{CB5B273C-0BE7-2B42-A122-B50E9E60C2D7}">
      <dsp:nvSpPr>
        <dsp:cNvPr id="0" name=""/>
        <dsp:cNvSpPr/>
      </dsp:nvSpPr>
      <dsp:spPr>
        <a:xfrm>
          <a:off x="4941036" y="711441"/>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083459" y="711441"/>
        <a:ext cx="348147" cy="476327"/>
      </dsp:txXfrm>
    </dsp:sp>
    <dsp:sp modelId="{66C17E64-4482-BD47-A550-E9FA77AE6129}">
      <dsp:nvSpPr>
        <dsp:cNvPr id="0" name=""/>
        <dsp:cNvSpPr/>
      </dsp:nvSpPr>
      <dsp:spPr>
        <a:xfrm>
          <a:off x="5357279" y="1820532"/>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499702" y="1820532"/>
        <a:ext cx="348147" cy="476327"/>
      </dsp:txXfrm>
    </dsp:sp>
    <dsp:sp modelId="{738EA1F0-7E11-7D46-83F6-5720C2C46D1E}">
      <dsp:nvSpPr>
        <dsp:cNvPr id="0" name=""/>
        <dsp:cNvSpPr/>
      </dsp:nvSpPr>
      <dsp:spPr>
        <a:xfrm>
          <a:off x="5773521" y="2913392"/>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915944" y="2913392"/>
        <a:ext cx="348147" cy="476327"/>
      </dsp:txXfrm>
    </dsp:sp>
    <dsp:sp modelId="{60DDA489-D9A4-1940-970F-F3996231AA42}">
      <dsp:nvSpPr>
        <dsp:cNvPr id="0" name=""/>
        <dsp:cNvSpPr/>
      </dsp:nvSpPr>
      <dsp:spPr>
        <a:xfrm>
          <a:off x="6189764" y="4033304"/>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32187" y="4033304"/>
        <a:ext cx="348147" cy="47632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9569E0-A682-C14E-B9F6-2B69EE3546D0}">
      <dsp:nvSpPr>
        <dsp:cNvPr id="0" name=""/>
        <dsp:cNvSpPr/>
      </dsp:nvSpPr>
      <dsp:spPr>
        <a:xfrm>
          <a:off x="0" y="0"/>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 Step 1: Understand Stakeholders</a:t>
          </a:r>
          <a:endParaRPr lang="en-US" sz="1800" b="1" kern="1200" dirty="0"/>
        </a:p>
      </dsp:txBody>
      <dsp:txXfrm>
        <a:off x="28523" y="28523"/>
        <a:ext cx="4409245" cy="916790"/>
      </dsp:txXfrm>
    </dsp:sp>
    <dsp:sp modelId="{6D825847-E510-064D-82B6-A086ACD59752}">
      <dsp:nvSpPr>
        <dsp:cNvPr id="0" name=""/>
        <dsp:cNvSpPr/>
      </dsp:nvSpPr>
      <dsp:spPr>
        <a:xfrm>
          <a:off x="416242" y="1109091"/>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t> </a:t>
          </a:r>
          <a:r>
            <a:rPr lang="en-US" sz="2400" b="1" kern="1200" dirty="0"/>
            <a:t>Step 2. Algorithm Prototyping</a:t>
          </a:r>
        </a:p>
      </dsp:txBody>
      <dsp:txXfrm>
        <a:off x="444765" y="1137614"/>
        <a:ext cx="4467748" cy="916790"/>
      </dsp:txXfrm>
    </dsp:sp>
    <dsp:sp modelId="{663F9395-A51F-0146-9677-897F6621419B}">
      <dsp:nvSpPr>
        <dsp:cNvPr id="0" name=""/>
        <dsp:cNvSpPr/>
      </dsp:nvSpPr>
      <dsp:spPr>
        <a:xfrm>
          <a:off x="832485" y="2218182"/>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3. Deploy Algorithm with Stakeholders</a:t>
          </a:r>
        </a:p>
      </dsp:txBody>
      <dsp:txXfrm>
        <a:off x="861008" y="2246705"/>
        <a:ext cx="4467748" cy="916790"/>
      </dsp:txXfrm>
    </dsp:sp>
    <dsp:sp modelId="{1A6FA84E-BBD2-9A44-AAEF-01A64F284364}">
      <dsp:nvSpPr>
        <dsp:cNvPr id="0" name=""/>
        <dsp:cNvSpPr/>
      </dsp:nvSpPr>
      <dsp:spPr>
        <a:xfrm>
          <a:off x="1248727" y="3327273"/>
          <a:ext cx="5574030" cy="973836"/>
        </a:xfrm>
        <a:prstGeom prst="roundRect">
          <a:avLst>
            <a:gd name="adj" fmla="val 10000"/>
          </a:avLst>
        </a:prstGeom>
        <a:solidFill>
          <a:schemeClr val="tx2">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4: Iterative Refinement</a:t>
          </a:r>
        </a:p>
      </dsp:txBody>
      <dsp:txXfrm>
        <a:off x="1277250" y="3355796"/>
        <a:ext cx="4467748" cy="916790"/>
      </dsp:txXfrm>
    </dsp:sp>
    <dsp:sp modelId="{71C96834-60CB-794F-A8E1-5BA1A0ADCCA0}">
      <dsp:nvSpPr>
        <dsp:cNvPr id="0" name=""/>
        <dsp:cNvSpPr/>
      </dsp:nvSpPr>
      <dsp:spPr>
        <a:xfrm>
          <a:off x="1664970" y="4436364"/>
          <a:ext cx="5574030" cy="9738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b="1" kern="1200" dirty="0"/>
            <a:t>Step 5: Acceptance, Accuracy and Impact (AAI) Evaluation</a:t>
          </a:r>
        </a:p>
      </dsp:txBody>
      <dsp:txXfrm>
        <a:off x="1693493" y="4464887"/>
        <a:ext cx="4467748" cy="916790"/>
      </dsp:txXfrm>
    </dsp:sp>
    <dsp:sp modelId="{CB5B273C-0BE7-2B42-A122-B50E9E60C2D7}">
      <dsp:nvSpPr>
        <dsp:cNvPr id="0" name=""/>
        <dsp:cNvSpPr/>
      </dsp:nvSpPr>
      <dsp:spPr>
        <a:xfrm>
          <a:off x="4941036" y="711441"/>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083459" y="711441"/>
        <a:ext cx="348147" cy="476327"/>
      </dsp:txXfrm>
    </dsp:sp>
    <dsp:sp modelId="{66C17E64-4482-BD47-A550-E9FA77AE6129}">
      <dsp:nvSpPr>
        <dsp:cNvPr id="0" name=""/>
        <dsp:cNvSpPr/>
      </dsp:nvSpPr>
      <dsp:spPr>
        <a:xfrm>
          <a:off x="5357279" y="1820532"/>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499702" y="1820532"/>
        <a:ext cx="348147" cy="476327"/>
      </dsp:txXfrm>
    </dsp:sp>
    <dsp:sp modelId="{738EA1F0-7E11-7D46-83F6-5720C2C46D1E}">
      <dsp:nvSpPr>
        <dsp:cNvPr id="0" name=""/>
        <dsp:cNvSpPr/>
      </dsp:nvSpPr>
      <dsp:spPr>
        <a:xfrm>
          <a:off x="5773521" y="2913392"/>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5915944" y="2913392"/>
        <a:ext cx="348147" cy="476327"/>
      </dsp:txXfrm>
    </dsp:sp>
    <dsp:sp modelId="{60DDA489-D9A4-1940-970F-F3996231AA42}">
      <dsp:nvSpPr>
        <dsp:cNvPr id="0" name=""/>
        <dsp:cNvSpPr/>
      </dsp:nvSpPr>
      <dsp:spPr>
        <a:xfrm>
          <a:off x="6189764" y="4033304"/>
          <a:ext cx="632993" cy="632993"/>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6332187" y="4033304"/>
        <a:ext cx="348147" cy="47632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564DB847-A7C6-423F-B771-46A6092732E3}" type="datetimeFigureOut">
              <a:rPr lang="en-US"/>
              <a:pPr>
                <a:defRPr/>
              </a:pPr>
              <a:t>6/25/18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37FC56A9-71FA-49A8-A49B-73E0C4B6E024}" type="slidenum">
              <a:rPr lang="en-US"/>
              <a:pPr>
                <a:defRPr/>
              </a:pPr>
              <a:t>‹#›</a:t>
            </a:fld>
            <a:endParaRPr lang="en-US"/>
          </a:p>
        </p:txBody>
      </p:sp>
    </p:spTree>
    <p:extLst>
      <p:ext uri="{BB962C8B-B14F-4D97-AF65-F5344CB8AC3E}">
        <p14:creationId xmlns:p14="http://schemas.microsoft.com/office/powerpoint/2010/main" val="42886936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cs.umn.edu/index.php"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www1.umn.edu/twincities/index.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 am an assistant professor in the </a:t>
            </a:r>
            <a:r>
              <a:rPr lang="en-US" sz="1200" b="0" i="0" u="none" strike="noStrike" kern="1200" dirty="0">
                <a:solidFill>
                  <a:schemeClr val="tx1"/>
                </a:solidFill>
                <a:effectLst/>
                <a:latin typeface="+mn-lt"/>
                <a:ea typeface="+mn-ea"/>
                <a:cs typeface="+mn-cs"/>
                <a:hlinkClick r:id="rId3"/>
              </a:rPr>
              <a:t>computer science department</a:t>
            </a:r>
            <a:r>
              <a:rPr lang="en-US" sz="1200" b="0" i="0" kern="1200" dirty="0">
                <a:solidFill>
                  <a:schemeClr val="tx1"/>
                </a:solidFill>
                <a:effectLst/>
                <a:latin typeface="+mn-lt"/>
                <a:ea typeface="+mn-ea"/>
                <a:cs typeface="+mn-cs"/>
              </a:rPr>
              <a:t> at the </a:t>
            </a:r>
            <a:r>
              <a:rPr lang="en-US" sz="1200" b="0" i="0" u="none" strike="noStrike" kern="1200" dirty="0">
                <a:solidFill>
                  <a:schemeClr val="tx1"/>
                </a:solidFill>
                <a:effectLst/>
                <a:latin typeface="+mn-lt"/>
                <a:ea typeface="+mn-ea"/>
                <a:cs typeface="+mn-cs"/>
                <a:hlinkClick r:id="rId4"/>
              </a:rPr>
              <a:t>University of Minnesota, Twin Cities</a:t>
            </a:r>
            <a:r>
              <a:rPr lang="en-US" sz="1200" b="0" i="0" kern="1200" dirty="0">
                <a:solidFill>
                  <a:schemeClr val="tx1"/>
                </a:solidFill>
                <a:effectLst/>
                <a:latin typeface="+mn-lt"/>
                <a:ea typeface="+mn-ea"/>
                <a:cs typeface="+mn-cs"/>
              </a:rPr>
              <a:t>. </a:t>
            </a:r>
            <a:r>
              <a:rPr lang="en-US" dirty="0"/>
              <a:t> </a:t>
            </a:r>
          </a:p>
          <a:p>
            <a:r>
              <a:rPr lang="en-US" dirty="0"/>
              <a:t>Today I am going to talk about “”:</a:t>
            </a:r>
            <a:r>
              <a:rPr lang="en-US" baseline="0" dirty="0"/>
              <a:t> </a:t>
            </a:r>
          </a:p>
          <a:p>
            <a:r>
              <a:rPr lang="en-US" baseline="0" dirty="0"/>
              <a:t>This work is conducted with Bowen Yu, my PhD student, and Prof. Loren </a:t>
            </a:r>
            <a:r>
              <a:rPr lang="en-US" baseline="0" dirty="0" err="1"/>
              <a:t>Terveen</a:t>
            </a:r>
            <a:r>
              <a:rPr lang="en-US" baseline="0" dirty="0"/>
              <a:t> </a:t>
            </a:r>
          </a:p>
          <a:p>
            <a:r>
              <a:rPr lang="en-US" baseline="0" dirty="0"/>
              <a:t>All of us come from </a:t>
            </a:r>
            <a:r>
              <a:rPr lang="en-US" baseline="0" dirty="0" err="1"/>
              <a:t>GroupLens</a:t>
            </a:r>
            <a:r>
              <a:rPr lang="en-US" baseline="0"/>
              <a:t>, University </a:t>
            </a:r>
            <a:r>
              <a:rPr lang="en-US" baseline="0" dirty="0"/>
              <a:t>of Minnesota, Twin Cities</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1</a:t>
            </a:fld>
            <a:endParaRPr lang="en-US"/>
          </a:p>
        </p:txBody>
      </p:sp>
    </p:spTree>
    <p:extLst>
      <p:ext uri="{BB962C8B-B14F-4D97-AF65-F5344CB8AC3E}">
        <p14:creationId xmlns:p14="http://schemas.microsoft.com/office/powerpoint/2010/main" val="1956762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Biased algorithms are also affecting digital world.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Wikipedia has long been using algorithmic tools to automatically assess the quality of the edits and make corresponding actions.</a:t>
            </a:r>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10</a:t>
            </a:fld>
            <a:endParaRPr lang="en-US"/>
          </a:p>
        </p:txBody>
      </p:sp>
    </p:spTree>
    <p:extLst>
      <p:ext uri="{BB962C8B-B14F-4D97-AF65-F5344CB8AC3E}">
        <p14:creationId xmlns:p14="http://schemas.microsoft.com/office/powerpoint/2010/main" val="4217694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have been already seen this famous figure about monthly total active editors in </a:t>
            </a:r>
            <a:r>
              <a:rPr lang="en-US" dirty="0" err="1"/>
              <a:t>Wikpedia</a:t>
            </a:r>
            <a:r>
              <a:rPr lang="en-US" dirty="0"/>
              <a:t>  before. </a:t>
            </a:r>
          </a:p>
          <a:p>
            <a:r>
              <a:rPr lang="en-US" dirty="0"/>
              <a:t>There was a sudden decline of growth around 2007 in the monthly total active editors.</a:t>
            </a:r>
          </a:p>
          <a:p>
            <a:r>
              <a:rPr lang="en-US" dirty="0"/>
              <a:t>Are responsible for this decline.  </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11</a:t>
            </a:fld>
            <a:endParaRPr lang="en-US"/>
          </a:p>
        </p:txBody>
      </p:sp>
    </p:spTree>
    <p:extLst>
      <p:ext uri="{BB962C8B-B14F-4D97-AF65-F5344CB8AC3E}">
        <p14:creationId xmlns:p14="http://schemas.microsoft.com/office/powerpoint/2010/main" val="4176447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t>That are often subject to such risks</a:t>
            </a: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Relating to the examples mentioned, the outcome might be the risk level of offenders, severe maltreatment of children or suitability of applicants to jobs and </a:t>
            </a:r>
            <a:r>
              <a:rPr lang="en-US" sz="1200" kern="1200" dirty="0" err="1">
                <a:solidFill>
                  <a:schemeClr val="tx1"/>
                </a:solidFill>
                <a:effectLst/>
                <a:latin typeface="+mn-lt"/>
                <a:ea typeface="+mn-ea"/>
                <a:cs typeface="+mn-cs"/>
              </a:rPr>
              <a:t>oraganizations</a:t>
            </a:r>
            <a:r>
              <a:rPr lang="en-US" sz="1200" kern="1200" dirty="0">
                <a:solidFill>
                  <a:schemeClr val="tx1"/>
                </a:solidFill>
                <a:effectLst/>
                <a:latin typeface="+mn-lt"/>
                <a:ea typeface="+mn-ea"/>
                <a:cs typeface="+mn-cs"/>
              </a:rPr>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Such problem are often social problem, with multiple stakeholders involved and are affecting a large group of people. Solutions at the individual level do not solve the problem. </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12</a:t>
            </a:fld>
            <a:endParaRPr lang="en-US"/>
          </a:p>
        </p:txBody>
      </p:sp>
    </p:spTree>
    <p:extLst>
      <p:ext uri="{BB962C8B-B14F-4D97-AF65-F5344CB8AC3E}">
        <p14:creationId xmlns:p14="http://schemas.microsoft.com/office/powerpoint/2010/main" val="1837266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Instead of detecting bias and fixing bias in existing algorithms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13</a:t>
            </a:fld>
            <a:endParaRPr lang="en-US"/>
          </a:p>
        </p:txBody>
      </p:sp>
    </p:spTree>
    <p:extLst>
      <p:ext uri="{BB962C8B-B14F-4D97-AF65-F5344CB8AC3E}">
        <p14:creationId xmlns:p14="http://schemas.microsoft.com/office/powerpoint/2010/main" val="2798633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14</a:t>
            </a:fld>
            <a:endParaRPr lang="en-US"/>
          </a:p>
        </p:txBody>
      </p:sp>
    </p:spTree>
    <p:extLst>
      <p:ext uri="{BB962C8B-B14F-4D97-AF65-F5344CB8AC3E}">
        <p14:creationId xmlns:p14="http://schemas.microsoft.com/office/powerpoint/2010/main" val="3106170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t>
            </a:r>
            <a:r>
              <a:rPr lang="en-US" sz="1200" b="0" i="0" kern="1200" dirty="0" err="1">
                <a:solidFill>
                  <a:schemeClr val="tx1"/>
                </a:solidFill>
                <a:effectLst/>
                <a:latin typeface="+mn-lt"/>
                <a:ea typeface="+mn-ea"/>
                <a:cs typeface="+mn-cs"/>
              </a:rPr>
              <a:t>ōˈpāk</a:t>
            </a:r>
            <a:r>
              <a:rPr lang="en-US" sz="1200" b="0" i="0" kern="1200" dirty="0">
                <a:solidFill>
                  <a:schemeClr val="tx1"/>
                </a:solidFill>
                <a:effectLst/>
                <a:latin typeface="+mn-lt"/>
                <a:ea typeface="+mn-ea"/>
                <a:cs typeface="+mn-cs"/>
              </a:rPr>
              <a:t>/</a:t>
            </a:r>
            <a:endParaRPr lang="en-US" sz="1200" b="1" dirty="0"/>
          </a:p>
          <a:p>
            <a:endParaRPr lang="en-US" sz="1200" b="1" dirty="0"/>
          </a:p>
          <a:p>
            <a:r>
              <a:rPr lang="en-US" sz="1200" b="1" dirty="0"/>
              <a:t>Using history to inform the future </a:t>
            </a:r>
            <a:r>
              <a:rPr lang="en-US" sz="1200" dirty="0"/>
              <a:t>runs the risk of reinforcing and repeating historical mistakes, stereotypes, and discrimination </a:t>
            </a:r>
          </a:p>
          <a:p>
            <a:endParaRPr lang="en-US" sz="1200" dirty="0"/>
          </a:p>
          <a:p>
            <a:endParaRPr lang="en-US" sz="1200" dirty="0"/>
          </a:p>
          <a:p>
            <a:r>
              <a:rPr lang="en-US" sz="1200" dirty="0"/>
              <a:t>Low acceptance of the algorithm, bias in the algorithm results, and potential negative impact</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15</a:t>
            </a:fld>
            <a:endParaRPr lang="en-US"/>
          </a:p>
        </p:txBody>
      </p:sp>
    </p:spTree>
    <p:extLst>
      <p:ext uri="{BB962C8B-B14F-4D97-AF65-F5344CB8AC3E}">
        <p14:creationId xmlns:p14="http://schemas.microsoft.com/office/powerpoint/2010/main" val="3554252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dirty="0"/>
              <a:t>Improve acceptance </a:t>
            </a:r>
            <a:r>
              <a:rPr lang="en-US" sz="1200" dirty="0"/>
              <a:t>of the algorithmic tools, and </a:t>
            </a:r>
            <a:r>
              <a:rPr lang="en-US" sz="1200" b="1" dirty="0"/>
              <a:t>avoid biases </a:t>
            </a:r>
            <a:r>
              <a:rPr lang="en-US" sz="1200" dirty="0"/>
              <a:t>in the design choices and </a:t>
            </a:r>
            <a:r>
              <a:rPr lang="en-US" sz="1200" b="1" dirty="0"/>
              <a:t>compromises </a:t>
            </a:r>
            <a:r>
              <a:rPr lang="en-US" sz="1200" dirty="0"/>
              <a:t>of important stakeholder values.</a:t>
            </a:r>
            <a:endParaRPr lang="en-US" sz="1050" dirty="0"/>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16</a:t>
            </a:fld>
            <a:endParaRPr lang="en-US"/>
          </a:p>
        </p:txBody>
      </p:sp>
    </p:spTree>
    <p:extLst>
      <p:ext uri="{BB962C8B-B14F-4D97-AF65-F5344CB8AC3E}">
        <p14:creationId xmlns:p14="http://schemas.microsoft.com/office/powerpoint/2010/main" val="2341496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In addition to mining the historical data, we also collect people’s explicit insights on how to use the historical dataset.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Consider the social and organizational context in the algorithm design…</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For instance, how can we design algorithms that augment and improve the existing procedure and process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How to design the algorithm to better facilitate human. Such as how to make the most of human judgment and machine capability while avoiding human limitation and machine bias. </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17</a:t>
            </a:fld>
            <a:endParaRPr lang="en-US"/>
          </a:p>
        </p:txBody>
      </p:sp>
    </p:spTree>
    <p:extLst>
      <p:ext uri="{BB962C8B-B14F-4D97-AF65-F5344CB8AC3E}">
        <p14:creationId xmlns:p14="http://schemas.microsoft.com/office/powerpoint/2010/main" val="2649459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Problem/challenge</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18</a:t>
            </a:fld>
            <a:endParaRPr lang="en-US"/>
          </a:p>
        </p:txBody>
      </p:sp>
    </p:spTree>
    <p:extLst>
      <p:ext uri="{BB962C8B-B14F-4D97-AF65-F5344CB8AC3E}">
        <p14:creationId xmlns:p14="http://schemas.microsoft.com/office/powerpoint/2010/main" val="341822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mn-lt"/>
                <a:ea typeface="+mn-ea"/>
                <a:cs typeface="+mn-cs"/>
              </a:rPr>
              <a:t>Not possible to prevent all the possible biases</a:t>
            </a: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Consistent with Friedman et al.(2017), the value sensitive algorithm design approach does not aim at perfection, but rather tries to achieve progress on improving human well beings through</a:t>
            </a:r>
            <a:endParaRPr lang="en-US" sz="1200" b="0" i="0" u="none" strike="noStrike" kern="1200" dirty="0">
              <a:solidFill>
                <a:schemeClr val="tx1"/>
              </a:solidFill>
              <a:effectLst/>
              <a:latin typeface="+mn-lt"/>
              <a:ea typeface="+mn-ea"/>
              <a:cs typeface="+mn-cs"/>
            </a:endParaRPr>
          </a:p>
          <a:p>
            <a:pPr marL="457200" indent="-457200">
              <a:buSzPct val="100000"/>
              <a:buAutoNum type="arabicParenR"/>
            </a:pPr>
            <a:r>
              <a:rPr lang="en-US" sz="1200" dirty="0"/>
              <a:t>Consider human values throughout the process</a:t>
            </a:r>
          </a:p>
          <a:p>
            <a:pPr marL="457200" indent="-457200">
              <a:buSzPct val="100000"/>
              <a:buAutoNum type="arabicParenR"/>
            </a:pPr>
            <a:r>
              <a:rPr lang="en-US" sz="1200" dirty="0"/>
              <a:t>Use stakeholders’ explicit insights on how to use the historical data</a:t>
            </a:r>
          </a:p>
          <a:p>
            <a:pPr marL="457200" indent="-457200">
              <a:buSzPct val="100000"/>
              <a:buAutoNum type="arabicParenR"/>
            </a:pPr>
            <a:r>
              <a:rPr lang="en-US" sz="1200" dirty="0"/>
              <a:t>Incorporate stakeholders’ feedback to iterate on the design</a:t>
            </a:r>
          </a:p>
          <a:p>
            <a:pPr marL="457200" indent="-457200">
              <a:buSzPct val="100000"/>
              <a:buAutoNum type="arabicParenR"/>
            </a:pPr>
            <a:r>
              <a:rPr lang="en-US" sz="1200" dirty="0"/>
              <a:t>Evaluating algorithms not only based on accuracy but also stakeholder acceptance and impacts of the algorithm on them</a:t>
            </a:r>
          </a:p>
          <a:p>
            <a:pPr rtl="0" fontAlgn="base"/>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endParaRPr lang="en-US" sz="1200" b="0" i="0" u="none" strike="noStrike" kern="1200" dirty="0">
              <a:solidFill>
                <a:schemeClr val="tx1"/>
              </a:solidFill>
              <a:effectLst/>
              <a:latin typeface="+mn-lt"/>
              <a:ea typeface="+mn-ea"/>
              <a:cs typeface="+mn-cs"/>
            </a:endParaRPr>
          </a:p>
          <a:p>
            <a:pPr rtl="0" fontAlgn="base"/>
            <a:r>
              <a:rPr lang="en-US" sz="1200" b="0" i="0" u="none" strike="noStrike" kern="1200" dirty="0">
                <a:solidFill>
                  <a:schemeClr val="tx1"/>
                </a:solidFill>
                <a:effectLst/>
                <a:latin typeface="+mn-lt"/>
                <a:ea typeface="+mn-ea"/>
                <a:cs typeface="+mn-cs"/>
              </a:rPr>
              <a:t>We still use the historical dataset. But collect people’s explicit insights on how to use the historical dataset.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19</a:t>
            </a:fld>
            <a:endParaRPr lang="en-US"/>
          </a:p>
        </p:txBody>
      </p:sp>
    </p:spTree>
    <p:extLst>
      <p:ext uri="{BB962C8B-B14F-4D97-AF65-F5344CB8AC3E}">
        <p14:creationId xmlns:p14="http://schemas.microsoft.com/office/powerpoint/2010/main" val="1215496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Just to name a few examples</a:t>
            </a:r>
          </a:p>
          <a:p>
            <a:pPr>
              <a:buFont typeface="Arial" panose="020B0604020202020204" pitchFamily="34" charset="0"/>
              <a:buChar char="•"/>
            </a:pPr>
            <a:r>
              <a:rPr lang="en-US" sz="1200" dirty="0"/>
              <a:t>Intelligent algorithms have been increasingly used in the criminal justice system. Studies show that such algorithms have evaluated more than 1 million offenders. </a:t>
            </a:r>
            <a:endParaRPr lang="en-US" sz="1000" dirty="0"/>
          </a:p>
          <a:p>
            <a:pPr>
              <a:buFont typeface="Arial" panose="020B0604020202020204" pitchFamily="34" charset="0"/>
              <a:buChar char="•"/>
            </a:pPr>
            <a:r>
              <a:rPr lang="en-US" sz="1200" dirty="0"/>
              <a:t>Algorithms have been used in the public sector decision making. For example, Allegheny County in Pennsylvania has been using </a:t>
            </a:r>
            <a:r>
              <a:rPr lang="en-US" sz="1000" dirty="0"/>
              <a:t>predictive risk algorithm to screen the referral calls on child maltreatment</a:t>
            </a:r>
            <a:endParaRPr lang="en-US" sz="1000" dirty="0">
              <a:solidFill>
                <a:schemeClr val="tx1">
                  <a:lumMod val="50000"/>
                  <a:lumOff val="50000"/>
                </a:schemeClr>
              </a:solidFill>
            </a:endParaRPr>
          </a:p>
          <a:p>
            <a:pPr>
              <a:buFont typeface="Arial" panose="020B0604020202020204" pitchFamily="34" charset="0"/>
              <a:buChar char="•"/>
            </a:pPr>
            <a:r>
              <a:rPr lang="en-US" sz="1200" dirty="0"/>
              <a:t>It is estimated that over 90% of large companies use intelligent application tracking systems to automatically filter and rank the job applicants. </a:t>
            </a:r>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2</a:t>
            </a:fld>
            <a:endParaRPr lang="en-US"/>
          </a:p>
        </p:txBody>
      </p:sp>
    </p:spTree>
    <p:extLst>
      <p:ext uri="{BB962C8B-B14F-4D97-AF65-F5344CB8AC3E}">
        <p14:creationId xmlns:p14="http://schemas.microsoft.com/office/powerpoint/2010/main" val="2134632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20</a:t>
            </a:fld>
            <a:endParaRPr lang="en-US"/>
          </a:p>
        </p:txBody>
      </p:sp>
    </p:spTree>
    <p:extLst>
      <p:ext uri="{BB962C8B-B14F-4D97-AF65-F5344CB8AC3E}">
        <p14:creationId xmlns:p14="http://schemas.microsoft.com/office/powerpoint/2010/main" val="2512015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we shall describe our project “</a:t>
            </a:r>
            <a:r>
              <a:rPr lang="en-US" sz="1200" b="1" kern="1200" dirty="0">
                <a:solidFill>
                  <a:schemeClr val="tx1"/>
                </a:solidFill>
                <a:effectLst/>
                <a:latin typeface="+mn-lt"/>
                <a:ea typeface="+mn-ea"/>
                <a:cs typeface="+mn-cs"/>
              </a:rPr>
              <a:t>Designing value-sensitive recruitment algorithms for WikiProjects in Wikipedia” </a:t>
            </a:r>
            <a:r>
              <a:rPr lang="en-US" sz="1200" kern="1200" dirty="0">
                <a:solidFill>
                  <a:schemeClr val="tx1"/>
                </a:solidFill>
                <a:effectLst/>
                <a:latin typeface="+mn-lt"/>
                <a:ea typeface="+mn-ea"/>
                <a:cs typeface="+mn-cs"/>
              </a:rPr>
              <a:t>to illustrate our proposed methodology.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We shall report on the lessons learned during the nine-month design and deployment period of the project, and describe our attempts to address several outstanding challenges. </a:t>
            </a:r>
            <a:endParaRPr lang="en-US"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We might </a:t>
            </a:r>
            <a:r>
              <a:rPr lang="en-US" sz="1200" i="1" kern="1200" dirty="0">
                <a:solidFill>
                  <a:schemeClr val="tx1"/>
                </a:solidFill>
                <a:effectLst/>
                <a:latin typeface="+mn-lt"/>
                <a:ea typeface="+mn-ea"/>
                <a:cs typeface="+mn-cs"/>
              </a:rPr>
              <a:t>offer more questions than answers</a:t>
            </a:r>
            <a:r>
              <a:rPr lang="en-US" sz="1200" kern="1200" dirty="0">
                <a:solidFill>
                  <a:schemeClr val="tx1"/>
                </a:solidFill>
                <a:effectLst/>
                <a:latin typeface="+mn-lt"/>
                <a:ea typeface="+mn-ea"/>
                <a:cs typeface="+mn-cs"/>
              </a:rPr>
              <a:t>. Our hope is that this presentation contributes to the rich ongoing conversation concerning the use of algorithms in supporting critical decision-making in our society </a:t>
            </a:r>
            <a:endParaRPr lang="en-US" dirty="0">
              <a:effectLst/>
            </a:endParaRP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21</a:t>
            </a:fld>
            <a:endParaRPr lang="en-US"/>
          </a:p>
        </p:txBody>
      </p:sp>
    </p:spTree>
    <p:extLst>
      <p:ext uri="{BB962C8B-B14F-4D97-AF65-F5344CB8AC3E}">
        <p14:creationId xmlns:p14="http://schemas.microsoft.com/office/powerpoint/2010/main" val="1809499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 people all over the world to collectively create and edit encyclopedia </a:t>
            </a:r>
            <a:r>
              <a:rPr lang="en-US" dirty="0" err="1"/>
              <a:t>artiles</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22</a:t>
            </a:fld>
            <a:endParaRPr lang="en-US"/>
          </a:p>
        </p:txBody>
      </p:sp>
    </p:spTree>
    <p:extLst>
      <p:ext uri="{BB962C8B-B14F-4D97-AF65-F5344CB8AC3E}">
        <p14:creationId xmlns:p14="http://schemas.microsoft.com/office/powerpoint/2010/main" val="522397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working together to improve coverage of specific topics </a:t>
            </a:r>
            <a:endParaRPr lang="en-US" dirty="0"/>
          </a:p>
          <a:p>
            <a:endParaRPr lang="en-US" dirty="0"/>
          </a:p>
          <a:p>
            <a:r>
              <a:rPr lang="en-US" dirty="0"/>
              <a:t>Wikiprojects military history</a:t>
            </a:r>
          </a:p>
          <a:p>
            <a:r>
              <a:rPr lang="en-US" dirty="0" err="1"/>
              <a:t>Wikiproject</a:t>
            </a:r>
            <a:r>
              <a:rPr lang="en-US" dirty="0"/>
              <a:t> film</a:t>
            </a:r>
          </a:p>
          <a:p>
            <a:r>
              <a:rPr lang="en-US" dirty="0" err="1"/>
              <a:t>Wikiproject</a:t>
            </a:r>
            <a:r>
              <a:rPr lang="en-US" dirty="0"/>
              <a:t> women scientists </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23</a:t>
            </a:fld>
            <a:endParaRPr lang="en-US"/>
          </a:p>
        </p:txBody>
      </p:sp>
    </p:spTree>
    <p:extLst>
      <p:ext uri="{BB962C8B-B14F-4D97-AF65-F5344CB8AC3E}">
        <p14:creationId xmlns:p14="http://schemas.microsoft.com/office/powerpoint/2010/main" val="7328984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While the number of WikiProjects reached a peak of about 2,157, as of July, 2017, there were only 506 active WikiProjects, and only 12% of them had more than 10 active members </a:t>
            </a:r>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24</a:t>
            </a:fld>
            <a:endParaRPr lang="en-US"/>
          </a:p>
        </p:txBody>
      </p:sp>
    </p:spTree>
    <p:extLst>
      <p:ext uri="{BB962C8B-B14F-4D97-AF65-F5344CB8AC3E}">
        <p14:creationId xmlns:p14="http://schemas.microsoft.com/office/powerpoint/2010/main" val="11179624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as of July, 2017, there were only </a:t>
            </a:r>
            <a:r>
              <a:rPr lang="en-US" sz="1200" b="1" dirty="0"/>
              <a:t>500</a:t>
            </a:r>
            <a:r>
              <a:rPr lang="en-US" sz="1200" dirty="0"/>
              <a:t> active WikiProjects, and only </a:t>
            </a:r>
            <a:r>
              <a:rPr lang="en-US" sz="1200" b="1" dirty="0"/>
              <a:t>12%</a:t>
            </a:r>
            <a:r>
              <a:rPr lang="en-US" sz="1200" dirty="0"/>
              <a:t> of them had more than </a:t>
            </a:r>
            <a:r>
              <a:rPr lang="en-US" sz="1200" b="1" dirty="0"/>
              <a:t>10</a:t>
            </a:r>
            <a:r>
              <a:rPr lang="en-US" sz="1200" dirty="0"/>
              <a:t> active members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WikiProjects could benefit from infusions of new editors.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this would benefit Wikipedia as a whole,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25</a:t>
            </a:fld>
            <a:endParaRPr lang="en-US"/>
          </a:p>
        </p:txBody>
      </p:sp>
    </p:spTree>
    <p:extLst>
      <p:ext uri="{BB962C8B-B14F-4D97-AF65-F5344CB8AC3E}">
        <p14:creationId xmlns:p14="http://schemas.microsoft.com/office/powerpoint/2010/main" val="237323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Computer scientists have long worked to create software tools, including algorithms and user interface techniques, to solve problems in Wikipedia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Tools </a:t>
            </a:r>
            <a:r>
              <a:rPr lang="en-US" sz="1200" b="1" dirty="0"/>
              <a:t>failed </a:t>
            </a:r>
            <a:r>
              <a:rPr lang="en-US" sz="1200" dirty="0"/>
              <a:t>because they are </a:t>
            </a:r>
            <a:r>
              <a:rPr lang="en-US" sz="1200" b="1" dirty="0"/>
              <a:t>insensitive to motivations of individual contributors and practices and norms of the community.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27</a:t>
            </a:fld>
            <a:endParaRPr lang="en-US"/>
          </a:p>
        </p:txBody>
      </p:sp>
    </p:spTree>
    <p:extLst>
      <p:ext uri="{BB962C8B-B14F-4D97-AF65-F5344CB8AC3E}">
        <p14:creationId xmlns:p14="http://schemas.microsoft.com/office/powerpoint/2010/main" val="22797031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buChar char="•"/>
            </a:pPr>
            <a:r>
              <a:rPr lang="en-US" sz="1200" dirty="0"/>
              <a:t>WMF had to pull the</a:t>
            </a:r>
            <a:r>
              <a:rPr lang="en-US" sz="1200" b="1" dirty="0"/>
              <a:t> </a:t>
            </a:r>
            <a:r>
              <a:rPr lang="en-US" sz="1200" dirty="0" err="1"/>
              <a:t>VisualEditor</a:t>
            </a:r>
            <a:r>
              <a:rPr lang="en-US" sz="1200" dirty="0"/>
              <a:t>, </a:t>
            </a:r>
            <a:r>
              <a:rPr lang="en-US" sz="1200" dirty="0" err="1"/>
              <a:t>MediaViewer</a:t>
            </a:r>
            <a:r>
              <a:rPr lang="en-US" sz="1200" dirty="0"/>
              <a:t> due to strong community pushback</a:t>
            </a:r>
          </a:p>
          <a:p>
            <a:pPr>
              <a:buFont typeface="Arial" panose="020B0604020202020204" pitchFamily="34" charset="0"/>
              <a:buChar char="•"/>
            </a:pPr>
            <a:r>
              <a:rPr lang="en-US" sz="1200" dirty="0"/>
              <a:t>Newcomers leave in droves when rudely treated by algorithmic tools (</a:t>
            </a:r>
            <a:r>
              <a:rPr lang="en-US" sz="1200" dirty="0" err="1"/>
              <a:t>Halfaker</a:t>
            </a:r>
            <a:r>
              <a:rPr lang="en-US" sz="1200" dirty="0"/>
              <a:t> et al. 2011)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28</a:t>
            </a:fld>
            <a:endParaRPr lang="en-US"/>
          </a:p>
        </p:txBody>
      </p:sp>
    </p:spTree>
    <p:extLst>
      <p:ext uri="{BB962C8B-B14F-4D97-AF65-F5344CB8AC3E}">
        <p14:creationId xmlns:p14="http://schemas.microsoft.com/office/powerpoint/2010/main" val="9623428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research that performs offline analysis of articles and editor actions is typically non-controversial, but studies that involve interventions often encounter resistance from editors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MIT study that leads to blocking of the research accounts, heated discussion in Wikipedia community, and the creation of the new Wikipedia policy “Wikipedia is not a lab”)</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29</a:t>
            </a:fld>
            <a:endParaRPr lang="en-US"/>
          </a:p>
        </p:txBody>
      </p:sp>
    </p:spTree>
    <p:extLst>
      <p:ext uri="{BB962C8B-B14F-4D97-AF65-F5344CB8AC3E}">
        <p14:creationId xmlns:p14="http://schemas.microsoft.com/office/powerpoint/2010/main" val="11729082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Problem/challenge</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30</a:t>
            </a:fld>
            <a:endParaRPr lang="en-US"/>
          </a:p>
        </p:txBody>
      </p:sp>
    </p:spTree>
    <p:extLst>
      <p:ext uri="{BB962C8B-B14F-4D97-AF65-F5344CB8AC3E}">
        <p14:creationId xmlns:p14="http://schemas.microsoft.com/office/powerpoint/2010/main" val="2678811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is going to rule the world</a:t>
            </a:r>
          </a:p>
          <a:p>
            <a:r>
              <a:rPr lang="en-US" dirty="0"/>
              <a:t>A lot of decisions that have traditionally been made solely by humans are now or will in future be made by algorithms (</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3</a:t>
            </a:fld>
            <a:endParaRPr lang="en-US"/>
          </a:p>
        </p:txBody>
      </p:sp>
    </p:spTree>
    <p:extLst>
      <p:ext uri="{BB962C8B-B14F-4D97-AF65-F5344CB8AC3E}">
        <p14:creationId xmlns:p14="http://schemas.microsoft.com/office/powerpoint/2010/main" val="14814425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Problem/challenge</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31</a:t>
            </a:fld>
            <a:endParaRPr lang="en-US"/>
          </a:p>
        </p:txBody>
      </p:sp>
    </p:spTree>
    <p:extLst>
      <p:ext uri="{BB962C8B-B14F-4D97-AF65-F5344CB8AC3E}">
        <p14:creationId xmlns:p14="http://schemas.microsoft.com/office/powerpoint/2010/main" val="42576645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Problem/challenge</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32</a:t>
            </a:fld>
            <a:endParaRPr lang="en-US"/>
          </a:p>
        </p:txBody>
      </p:sp>
    </p:spTree>
    <p:extLst>
      <p:ext uri="{BB962C8B-B14F-4D97-AF65-F5344CB8AC3E}">
        <p14:creationId xmlns:p14="http://schemas.microsoft.com/office/powerpoint/2010/main" val="29980540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our definition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latin typeface="+mn-lt"/>
              </a:rPr>
              <a:t>We use motivation, perspectives, needs, interests interchangeably.  </a:t>
            </a:r>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33</a:t>
            </a:fld>
            <a:endParaRPr lang="en-US"/>
          </a:p>
        </p:txBody>
      </p:sp>
    </p:spTree>
    <p:extLst>
      <p:ext uri="{BB962C8B-B14F-4D97-AF65-F5344CB8AC3E}">
        <p14:creationId xmlns:p14="http://schemas.microsoft.com/office/powerpoint/2010/main" val="35725988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34</a:t>
            </a:fld>
            <a:endParaRPr lang="en-US"/>
          </a:p>
        </p:txBody>
      </p:sp>
    </p:spTree>
    <p:extLst>
      <p:ext uri="{BB962C8B-B14F-4D97-AF65-F5344CB8AC3E}">
        <p14:creationId xmlns:p14="http://schemas.microsoft.com/office/powerpoint/2010/main" val="19950627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35</a:t>
            </a:fld>
            <a:endParaRPr lang="en-US"/>
          </a:p>
        </p:txBody>
      </p:sp>
    </p:spTree>
    <p:extLst>
      <p:ext uri="{BB962C8B-B14F-4D97-AF65-F5344CB8AC3E}">
        <p14:creationId xmlns:p14="http://schemas.microsoft.com/office/powerpoint/2010/main" val="121005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36</a:t>
            </a:fld>
            <a:endParaRPr lang="en-US"/>
          </a:p>
        </p:txBody>
      </p:sp>
    </p:spTree>
    <p:extLst>
      <p:ext uri="{BB962C8B-B14F-4D97-AF65-F5344CB8AC3E}">
        <p14:creationId xmlns:p14="http://schemas.microsoft.com/office/powerpoint/2010/main" val="40998999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hat the newcomers to WikiProjects might still vary a lot in terms of their experience in </a:t>
            </a:r>
            <a:r>
              <a:rPr lang="en-US" sz="1200" kern="1200" dirty="0" err="1">
                <a:solidFill>
                  <a:schemeClr val="tx1"/>
                </a:solidFill>
                <a:effectLst/>
                <a:latin typeface="+mn-lt"/>
                <a:ea typeface="+mn-ea"/>
                <a:cs typeface="+mn-cs"/>
              </a:rPr>
              <a:t>WikiPedia</a:t>
            </a:r>
            <a:r>
              <a:rPr lang="en-US"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37</a:t>
            </a:fld>
            <a:endParaRPr lang="en-US"/>
          </a:p>
        </p:txBody>
      </p:sp>
    </p:spTree>
    <p:extLst>
      <p:ext uri="{BB962C8B-B14F-4D97-AF65-F5344CB8AC3E}">
        <p14:creationId xmlns:p14="http://schemas.microsoft.com/office/powerpoint/2010/main" val="33406627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For the interest of the time,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38</a:t>
            </a:fld>
            <a:endParaRPr lang="en-US"/>
          </a:p>
        </p:txBody>
      </p:sp>
    </p:spTree>
    <p:extLst>
      <p:ext uri="{BB962C8B-B14F-4D97-AF65-F5344CB8AC3E}">
        <p14:creationId xmlns:p14="http://schemas.microsoft.com/office/powerpoint/2010/main" val="15818455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In Wikipedia, the low retention of new editors has resulted in an overall decline in the active-editor base [15].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Although it is important to retain active and experienced editors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It is also critical to retaining new editors who do not have experience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39</a:t>
            </a:fld>
            <a:endParaRPr lang="en-US"/>
          </a:p>
        </p:txBody>
      </p:sp>
    </p:spTree>
    <p:extLst>
      <p:ext uri="{BB962C8B-B14F-4D97-AF65-F5344CB8AC3E}">
        <p14:creationId xmlns:p14="http://schemas.microsoft.com/office/powerpoint/2010/main" val="16538448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Synthesizzed</a:t>
            </a:r>
            <a:r>
              <a:rPr lang="en-US" sz="1200" kern="1200" dirty="0">
                <a:solidFill>
                  <a:schemeClr val="tx1"/>
                </a:solidFill>
                <a:effectLst/>
                <a:latin typeface="+mn-lt"/>
                <a:ea typeface="+mn-ea"/>
                <a:cs typeface="+mn-cs"/>
              </a:rPr>
              <a:t> : (1) they identify with the </a:t>
            </a:r>
            <a:endParaRPr lang="en-US" dirty="0"/>
          </a:p>
          <a:p>
            <a:r>
              <a:rPr lang="en-US" sz="1200" kern="1200" dirty="0">
                <a:solidFill>
                  <a:schemeClr val="tx1"/>
                </a:solidFill>
                <a:effectLst/>
                <a:latin typeface="+mn-lt"/>
                <a:ea typeface="+mn-ea"/>
                <a:cs typeface="+mn-cs"/>
              </a:rPr>
              <a:t>group’s purpose (interest-based),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 (2) they have personal connections with current members of the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40</a:t>
            </a:fld>
            <a:endParaRPr lang="en-US"/>
          </a:p>
        </p:txBody>
      </p:sp>
    </p:spTree>
    <p:extLst>
      <p:ext uri="{BB962C8B-B14F-4D97-AF65-F5344CB8AC3E}">
        <p14:creationId xmlns:p14="http://schemas.microsoft.com/office/powerpoint/2010/main" val="2118681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Numerous sophisticated algorithms have been created. </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4</a:t>
            </a:fld>
            <a:endParaRPr lang="en-US"/>
          </a:p>
        </p:txBody>
      </p:sp>
    </p:spTree>
    <p:extLst>
      <p:ext uri="{BB962C8B-B14F-4D97-AF65-F5344CB8AC3E}">
        <p14:creationId xmlns:p14="http://schemas.microsoft.com/office/powerpoint/2010/main" val="41222570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Synthesizzed</a:t>
            </a:r>
            <a:r>
              <a:rPr lang="en-US" sz="1200" kern="1200" dirty="0">
                <a:solidFill>
                  <a:schemeClr val="tx1"/>
                </a:solidFill>
                <a:effectLst/>
                <a:latin typeface="+mn-lt"/>
                <a:ea typeface="+mn-ea"/>
                <a:cs typeface="+mn-cs"/>
              </a:rPr>
              <a:t> : (1) they identify with the </a:t>
            </a:r>
            <a:endParaRPr lang="en-US" dirty="0"/>
          </a:p>
          <a:p>
            <a:r>
              <a:rPr lang="en-US" sz="1200" kern="1200" dirty="0">
                <a:solidFill>
                  <a:schemeClr val="tx1"/>
                </a:solidFill>
                <a:effectLst/>
                <a:latin typeface="+mn-lt"/>
                <a:ea typeface="+mn-ea"/>
                <a:cs typeface="+mn-cs"/>
              </a:rPr>
              <a:t>group’s purpose (interest-based),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or (2) they have personal connections with current members of the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41</a:t>
            </a:fld>
            <a:endParaRPr lang="en-US"/>
          </a:p>
        </p:txBody>
      </p:sp>
    </p:spTree>
    <p:extLst>
      <p:ext uri="{BB962C8B-B14F-4D97-AF65-F5344CB8AC3E}">
        <p14:creationId xmlns:p14="http://schemas.microsoft.com/office/powerpoint/2010/main" val="36412399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Current</a:t>
            </a:r>
            <a:r>
              <a:rPr lang="en-US" sz="1200" kern="1200" baseline="0" dirty="0">
                <a:solidFill>
                  <a:schemeClr val="tx1"/>
                </a:solidFill>
                <a:effectLst/>
                <a:latin typeface="+mn-lt"/>
                <a:ea typeface="+mn-ea"/>
                <a:cs typeface="+mn-cs"/>
              </a:rPr>
              <a:t> members admit that is really labor intensive to manually go through the editors’ list and tried to identified and invited new members with potential.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They welcomed the prospect of an intelligent system to help them in to recruit new people.</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Two possibilities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42</a:t>
            </a:fld>
            <a:endParaRPr lang="en-US"/>
          </a:p>
        </p:txBody>
      </p:sp>
    </p:spTree>
    <p:extLst>
      <p:ext uri="{BB962C8B-B14F-4D97-AF65-F5344CB8AC3E}">
        <p14:creationId xmlns:p14="http://schemas.microsoft.com/office/powerpoint/2010/main" val="39360483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One possibility is to fully automate the process. </a:t>
            </a:r>
            <a:endParaRPr lang="en-US" dirty="0"/>
          </a:p>
          <a:p>
            <a:r>
              <a:rPr lang="en-US" dirty="0"/>
              <a:t>Or </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43</a:t>
            </a:fld>
            <a:endParaRPr lang="en-US"/>
          </a:p>
        </p:txBody>
      </p:sp>
    </p:spTree>
    <p:extLst>
      <p:ext uri="{BB962C8B-B14F-4D97-AF65-F5344CB8AC3E}">
        <p14:creationId xmlns:p14="http://schemas.microsoft.com/office/powerpoint/2010/main" val="937517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According to the findings, members are strongly object to the idea of fully automating the process</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these current members</a:t>
            </a:r>
            <a:r>
              <a:rPr lang="en-US" sz="1200" kern="1200" dirty="0">
                <a:solidFill>
                  <a:schemeClr val="tx1"/>
                </a:solidFill>
                <a:effectLst/>
                <a:latin typeface="+mn-lt"/>
                <a:ea typeface="+mn-ea"/>
                <a:cs typeface="+mn-cs"/>
              </a:rPr>
              <a:t> wanted to “be in the loop” and to maintain the key role in inviting newcomers. </a:t>
            </a: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44</a:t>
            </a:fld>
            <a:endParaRPr lang="en-US"/>
          </a:p>
        </p:txBody>
      </p:sp>
    </p:spTree>
    <p:extLst>
      <p:ext uri="{BB962C8B-B14F-4D97-AF65-F5344CB8AC3E}">
        <p14:creationId xmlns:p14="http://schemas.microsoft.com/office/powerpoint/2010/main" val="13595522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45</a:t>
            </a:fld>
            <a:endParaRPr lang="en-US"/>
          </a:p>
        </p:txBody>
      </p:sp>
    </p:spTree>
    <p:extLst>
      <p:ext uri="{BB962C8B-B14F-4D97-AF65-F5344CB8AC3E}">
        <p14:creationId xmlns:p14="http://schemas.microsoft.com/office/powerpoint/2010/main" val="13595522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Problem/challenge</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46</a:t>
            </a:fld>
            <a:endParaRPr lang="en-US"/>
          </a:p>
        </p:txBody>
      </p:sp>
    </p:spTree>
    <p:extLst>
      <p:ext uri="{BB962C8B-B14F-4D97-AF65-F5344CB8AC3E}">
        <p14:creationId xmlns:p14="http://schemas.microsoft.com/office/powerpoint/2010/main" val="4117327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design options that some stakeholders find appealing and others do not strongly object to will be foregrounded in the design. </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47</a:t>
            </a:fld>
            <a:endParaRPr lang="en-US"/>
          </a:p>
        </p:txBody>
      </p:sp>
    </p:spTree>
    <p:extLst>
      <p:ext uri="{BB962C8B-B14F-4D97-AF65-F5344CB8AC3E}">
        <p14:creationId xmlns:p14="http://schemas.microsoft.com/office/powerpoint/2010/main" val="4243097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so that the experienced editors do not overshadow the inexperienced ones. </a:t>
            </a:r>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48</a:t>
            </a:fld>
            <a:endParaRPr lang="en-US"/>
          </a:p>
        </p:txBody>
      </p:sp>
    </p:spTree>
    <p:extLst>
      <p:ext uri="{BB962C8B-B14F-4D97-AF65-F5344CB8AC3E}">
        <p14:creationId xmlns:p14="http://schemas.microsoft.com/office/powerpoint/2010/main" val="26483375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ranks the match of an editor to a WikiProject by counting the number of (recent) edits by that editor to articles within the scope of the project. </a:t>
            </a:r>
            <a:endParaRPr lang="en-US" dirty="0">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(2) </a:t>
            </a:r>
            <a:r>
              <a:rPr lang="en-US" sz="1200" kern="1200" dirty="0">
                <a:solidFill>
                  <a:schemeClr val="tx1"/>
                </a:solidFill>
                <a:effectLst/>
                <a:latin typeface="+mn-lt"/>
                <a:ea typeface="+mn-ea"/>
                <a:cs typeface="+mn-cs"/>
              </a:rPr>
              <a:t>computing a similarity score between an editor’s edit history and the topic of a WikiProject </a:t>
            </a:r>
            <a:endParaRPr lang="en-US" dirty="0">
              <a:effectLst/>
            </a:endParaRPr>
          </a:p>
          <a:p>
            <a:r>
              <a:rPr lang="en-US" dirty="0"/>
              <a:t>(3) r</a:t>
            </a:r>
            <a:r>
              <a:rPr lang="en-US" sz="1200" kern="1200" dirty="0">
                <a:solidFill>
                  <a:schemeClr val="tx1"/>
                </a:solidFill>
                <a:effectLst/>
                <a:latin typeface="+mn-lt"/>
                <a:ea typeface="+mn-ea"/>
                <a:cs typeface="+mn-cs"/>
              </a:rPr>
              <a:t>anks editors by the strength of “social connections” the editor has to current members of a WikiProject </a:t>
            </a:r>
            <a:endParaRPr lang="en-US" dirty="0">
              <a:effectLst/>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(4) </a:t>
            </a:r>
            <a:r>
              <a:rPr lang="en-US" sz="1200" kern="1200" dirty="0">
                <a:solidFill>
                  <a:schemeClr val="tx1"/>
                </a:solidFill>
                <a:effectLst/>
                <a:latin typeface="+mn-lt"/>
                <a:ea typeface="+mn-ea"/>
                <a:cs typeface="+mn-cs"/>
              </a:rPr>
              <a:t>similarity of their edit histories to the edit histories of current members of a WikiProject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There is no learning-based algorithm </a:t>
            </a:r>
            <a:endParaRPr lang="en-US" dirty="0">
              <a:effectLst/>
            </a:endParaRPr>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49</a:t>
            </a:fld>
            <a:endParaRPr lang="en-US"/>
          </a:p>
        </p:txBody>
      </p:sp>
    </p:spTree>
    <p:extLst>
      <p:ext uri="{BB962C8B-B14F-4D97-AF65-F5344CB8AC3E}">
        <p14:creationId xmlns:p14="http://schemas.microsoft.com/office/powerpoint/2010/main" val="27850898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Instead</a:t>
            </a:r>
            <a:r>
              <a:rPr lang="en-US" sz="1200" kern="1200" baseline="0" dirty="0">
                <a:solidFill>
                  <a:schemeClr val="tx1"/>
                </a:solidFill>
                <a:effectLst/>
                <a:latin typeface="+mn-lt"/>
                <a:ea typeface="+mn-ea"/>
                <a:cs typeface="+mn-cs"/>
              </a:rPr>
              <a:t> of directly inviting the potential members, w</a:t>
            </a:r>
            <a:r>
              <a:rPr lang="en-US" sz="1200" kern="1200" dirty="0">
                <a:solidFill>
                  <a:schemeClr val="tx1"/>
                </a:solidFill>
                <a:effectLst/>
                <a:latin typeface="+mn-lt"/>
                <a:ea typeface="+mn-ea"/>
                <a:cs typeface="+mn-cs"/>
              </a:rPr>
              <a:t>e designed a user interface for presenting recommended new editors to current WikiProject members</a:t>
            </a:r>
            <a:endParaRPr lang="en-US" sz="120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dirty="0"/>
              <a:t>. </a:t>
            </a:r>
            <a:r>
              <a:rPr lang="en-US" sz="1200" kern="1200" dirty="0">
                <a:solidFill>
                  <a:schemeClr val="tx1"/>
                </a:solidFill>
                <a:effectLst/>
                <a:latin typeface="+mn-lt"/>
                <a:ea typeface="+mn-ea"/>
                <a:cs typeface="+mn-cs"/>
              </a:rPr>
              <a:t>The user interface was implemented as an interactive element within a Wikipedia page.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Table that showed basic information about each candidate editor, such as their user name and registration date. We also provided explanations for each recommendation</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sked the current members to rate the suitability of the recommended editors and give overall feedback. </a:t>
            </a: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50</a:t>
            </a:fld>
            <a:endParaRPr lang="en-US"/>
          </a:p>
        </p:txBody>
      </p:sp>
    </p:spTree>
    <p:extLst>
      <p:ext uri="{BB962C8B-B14F-4D97-AF65-F5344CB8AC3E}">
        <p14:creationId xmlns:p14="http://schemas.microsoft.com/office/powerpoint/2010/main" val="4293547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an emerging body of studies show that </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5</a:t>
            </a:fld>
            <a:endParaRPr lang="en-US"/>
          </a:p>
        </p:txBody>
      </p:sp>
    </p:spTree>
    <p:extLst>
      <p:ext uri="{BB962C8B-B14F-4D97-AF65-F5344CB8AC3E}">
        <p14:creationId xmlns:p14="http://schemas.microsoft.com/office/powerpoint/2010/main" val="12709613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Problem/challenge</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51</a:t>
            </a:fld>
            <a:endParaRPr lang="en-US"/>
          </a:p>
        </p:txBody>
      </p:sp>
    </p:spTree>
    <p:extLst>
      <p:ext uri="{BB962C8B-B14F-4D97-AF65-F5344CB8AC3E}">
        <p14:creationId xmlns:p14="http://schemas.microsoft.com/office/powerpoint/2010/main" val="40155119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Wikiproject</a:t>
            </a:r>
            <a:r>
              <a:rPr lang="en-US" dirty="0"/>
              <a:t> X, </a:t>
            </a:r>
            <a:r>
              <a:rPr lang="en-US" dirty="0" err="1"/>
              <a:t>Viligae</a:t>
            </a:r>
            <a:r>
              <a:rPr lang="en-US" dirty="0"/>
              <a:t> pump and </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52</a:t>
            </a:fld>
            <a:endParaRPr lang="en-US"/>
          </a:p>
        </p:txBody>
      </p:sp>
    </p:spTree>
    <p:extLst>
      <p:ext uri="{BB962C8B-B14F-4D97-AF65-F5344CB8AC3E}">
        <p14:creationId xmlns:p14="http://schemas.microsoft.com/office/powerpoint/2010/main" val="7423620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Problem/challenge</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53</a:t>
            </a:fld>
            <a:endParaRPr lang="en-US"/>
          </a:p>
        </p:txBody>
      </p:sp>
    </p:spTree>
    <p:extLst>
      <p:ext uri="{BB962C8B-B14F-4D97-AF65-F5344CB8AC3E}">
        <p14:creationId xmlns:p14="http://schemas.microsoft.com/office/powerpoint/2010/main" val="40341898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54</a:t>
            </a:fld>
            <a:endParaRPr lang="en-US"/>
          </a:p>
        </p:txBody>
      </p:sp>
    </p:spTree>
    <p:extLst>
      <p:ext uri="{BB962C8B-B14F-4D97-AF65-F5344CB8AC3E}">
        <p14:creationId xmlns:p14="http://schemas.microsoft.com/office/powerpoint/2010/main" val="27752854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55</a:t>
            </a:fld>
            <a:endParaRPr lang="en-US"/>
          </a:p>
        </p:txBody>
      </p:sp>
    </p:spTree>
    <p:extLst>
      <p:ext uri="{BB962C8B-B14F-4D97-AF65-F5344CB8AC3E}">
        <p14:creationId xmlns:p14="http://schemas.microsoft.com/office/powerpoint/2010/main" val="34639416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Problem/challenge</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56</a:t>
            </a:fld>
            <a:endParaRPr lang="en-US"/>
          </a:p>
        </p:txBody>
      </p:sp>
    </p:spTree>
    <p:extLst>
      <p:ext uri="{BB962C8B-B14F-4D97-AF65-F5344CB8AC3E}">
        <p14:creationId xmlns:p14="http://schemas.microsoft.com/office/powerpoint/2010/main" val="3122986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25</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57</a:t>
            </a:fld>
            <a:endParaRPr lang="en-US"/>
          </a:p>
        </p:txBody>
      </p:sp>
    </p:spTree>
    <p:extLst>
      <p:ext uri="{BB962C8B-B14F-4D97-AF65-F5344CB8AC3E}">
        <p14:creationId xmlns:p14="http://schemas.microsoft.com/office/powerpoint/2010/main" val="21641863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interviewed both current</a:t>
            </a:r>
            <a:r>
              <a:rPr lang="en-US" baseline="0" dirty="0"/>
              <a:t> WP members and newcomers who were invited to the projects, </a:t>
            </a:r>
            <a:endParaRPr lang="en-US" dirty="0"/>
          </a:p>
          <a:p>
            <a:r>
              <a:rPr lang="en-US" dirty="0"/>
              <a:t>Although people provide lots of feedback on specific places they want to improve, all of them told us that the general experience is positive. </a:t>
            </a:r>
          </a:p>
          <a:p>
            <a:r>
              <a:rPr lang="en-US" dirty="0"/>
              <a:t>Although the results might be subject to self-selection bias, but still, our collaborator Aaron thinks this is pretty rare in Wikipedia community. </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58</a:t>
            </a:fld>
            <a:endParaRPr lang="en-US"/>
          </a:p>
        </p:txBody>
      </p:sp>
    </p:spTree>
    <p:extLst>
      <p:ext uri="{BB962C8B-B14F-4D97-AF65-F5344CB8AC3E}">
        <p14:creationId xmlns:p14="http://schemas.microsoft.com/office/powerpoint/2010/main" val="281483047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Although people provide lots of feedback on specific places they want to improve, all of them told us that the general experience is positive. </a:t>
            </a:r>
          </a:p>
          <a:p>
            <a:r>
              <a:rPr lang="en-US" dirty="0"/>
              <a:t>Our collaborator Aaron thinks this is pretty rare in Wikipedia community. </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59</a:t>
            </a:fld>
            <a:endParaRPr lang="en-US"/>
          </a:p>
        </p:txBody>
      </p:sp>
    </p:spTree>
    <p:extLst>
      <p:ext uri="{BB962C8B-B14F-4D97-AF65-F5344CB8AC3E}">
        <p14:creationId xmlns:p14="http://schemas.microsoft.com/office/powerpoint/2010/main" val="8288106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60</a:t>
            </a:fld>
            <a:endParaRPr lang="en-US"/>
          </a:p>
        </p:txBody>
      </p:sp>
    </p:spTree>
    <p:extLst>
      <p:ext uri="{BB962C8B-B14F-4D97-AF65-F5344CB8AC3E}">
        <p14:creationId xmlns:p14="http://schemas.microsoft.com/office/powerpoint/2010/main" val="3593996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6</a:t>
            </a:fld>
            <a:endParaRPr lang="en-US"/>
          </a:p>
        </p:txBody>
      </p:sp>
    </p:spTree>
    <p:extLst>
      <p:ext uri="{BB962C8B-B14F-4D97-AF65-F5344CB8AC3E}">
        <p14:creationId xmlns:p14="http://schemas.microsoft.com/office/powerpoint/2010/main" val="40190543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61</a:t>
            </a:fld>
            <a:endParaRPr lang="en-US"/>
          </a:p>
        </p:txBody>
      </p:sp>
    </p:spTree>
    <p:extLst>
      <p:ext uri="{BB962C8B-B14F-4D97-AF65-F5344CB8AC3E}">
        <p14:creationId xmlns:p14="http://schemas.microsoft.com/office/powerpoint/2010/main" val="17225981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62</a:t>
            </a:fld>
            <a:endParaRPr lang="en-US"/>
          </a:p>
        </p:txBody>
      </p:sp>
    </p:spTree>
    <p:extLst>
      <p:ext uri="{BB962C8B-B14F-4D97-AF65-F5344CB8AC3E}">
        <p14:creationId xmlns:p14="http://schemas.microsoft.com/office/powerpoint/2010/main" val="32925204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63</a:t>
            </a:fld>
            <a:endParaRPr lang="en-US"/>
          </a:p>
        </p:txBody>
      </p:sp>
    </p:spTree>
    <p:extLst>
      <p:ext uri="{BB962C8B-B14F-4D97-AF65-F5344CB8AC3E}">
        <p14:creationId xmlns:p14="http://schemas.microsoft.com/office/powerpoint/2010/main" val="17516273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 “The purpose of Wikipedia is to summarize existing knowledge .. not to try to generate new knowledge by experimentation.”</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64</a:t>
            </a:fld>
            <a:endParaRPr lang="en-US"/>
          </a:p>
        </p:txBody>
      </p:sp>
    </p:spTree>
    <p:extLst>
      <p:ext uri="{BB962C8B-B14F-4D97-AF65-F5344CB8AC3E}">
        <p14:creationId xmlns:p14="http://schemas.microsoft.com/office/powerpoint/2010/main" val="342332076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65</a:t>
            </a:fld>
            <a:endParaRPr lang="en-US"/>
          </a:p>
        </p:txBody>
      </p:sp>
    </p:spTree>
    <p:extLst>
      <p:ext uri="{BB962C8B-B14F-4D97-AF65-F5344CB8AC3E}">
        <p14:creationId xmlns:p14="http://schemas.microsoft.com/office/powerpoint/2010/main" val="8478266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Rating. WikiProject organizers’ ratings on how good the recommendations are.</a:t>
            </a:r>
            <a:endParaRPr lang="en-US" dirty="0">
              <a:effectLst/>
            </a:endParaRPr>
          </a:p>
          <a:p>
            <a:r>
              <a:rPr lang="en-US" sz="1200" kern="1200" dirty="0">
                <a:solidFill>
                  <a:schemeClr val="tx1"/>
                </a:solidFill>
                <a:effectLst/>
                <a:latin typeface="+mn-lt"/>
                <a:ea typeface="+mn-ea"/>
                <a:cs typeface="+mn-cs"/>
              </a:rPr>
              <a:t>Invitation. Whether WikiProject organizers actually invite the recommended editors; this is  analogous to clickthrough rate.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 rule-based algorithm was rated higher and resulted in more invitations compared to the other three types of algorithms: </a:t>
            </a:r>
            <a:endParaRPr lang="en-US" dirty="0"/>
          </a:p>
          <a:p>
            <a:endParaRPr lang="en-US" dirty="0"/>
          </a:p>
          <a:p>
            <a:r>
              <a:rPr lang="en-US" dirty="0"/>
              <a:t>One limitation is that we did not set up a baseline condition (random condition). </a:t>
            </a:r>
          </a:p>
          <a:p>
            <a:r>
              <a:rPr lang="en-US" dirty="0"/>
              <a:t>The random condition might cause negative experience for the members. </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66</a:t>
            </a:fld>
            <a:endParaRPr lang="en-US"/>
          </a:p>
        </p:txBody>
      </p:sp>
    </p:spTree>
    <p:extLst>
      <p:ext uri="{BB962C8B-B14F-4D97-AF65-F5344CB8AC3E}">
        <p14:creationId xmlns:p14="http://schemas.microsoft.com/office/powerpoint/2010/main" val="22721027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The average ratings (2.85 </a:t>
            </a:r>
            <a:r>
              <a:rPr lang="en-US" sz="1200" kern="1200" dirty="0" err="1">
                <a:solidFill>
                  <a:schemeClr val="tx1"/>
                </a:solidFill>
                <a:effectLst/>
                <a:latin typeface="+mn-lt"/>
                <a:ea typeface="+mn-ea"/>
                <a:cs typeface="+mn-cs"/>
              </a:rPr>
              <a:t>v.s</a:t>
            </a:r>
            <a:r>
              <a:rPr lang="en-US" sz="1200" kern="1200" dirty="0">
                <a:solidFill>
                  <a:schemeClr val="tx1"/>
                </a:solidFill>
                <a:effectLst/>
                <a:latin typeface="+mn-lt"/>
                <a:ea typeface="+mn-ea"/>
                <a:cs typeface="+mn-cs"/>
              </a:rPr>
              <a:t>. 2.88) and the invitation rates (34% </a:t>
            </a:r>
            <a:r>
              <a:rPr lang="en-US" sz="1200" kern="1200" dirty="0" err="1">
                <a:solidFill>
                  <a:schemeClr val="tx1"/>
                </a:solidFill>
                <a:effectLst/>
                <a:latin typeface="+mn-lt"/>
                <a:ea typeface="+mn-ea"/>
                <a:cs typeface="+mn-cs"/>
              </a:rPr>
              <a:t>v.s</a:t>
            </a:r>
            <a:r>
              <a:rPr lang="en-US" sz="1200" kern="1200" dirty="0">
                <a:solidFill>
                  <a:schemeClr val="tx1"/>
                </a:solidFill>
                <a:effectLst/>
                <a:latin typeface="+mn-lt"/>
                <a:ea typeface="+mn-ea"/>
                <a:cs typeface="+mn-cs"/>
              </a:rPr>
              <a:t>. 32%) are not that different between experienced and inexperienced newcomers. </a:t>
            </a:r>
            <a:endParaRPr lang="en-US" dirty="0"/>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mn-lt"/>
                <a:ea typeface="+mn-ea"/>
                <a:cs typeface="+mn-cs"/>
              </a:rPr>
              <a:t>reasonable invitation rate</a:t>
            </a:r>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67</a:t>
            </a:fld>
            <a:endParaRPr lang="en-US"/>
          </a:p>
        </p:txBody>
      </p:sp>
    </p:spTree>
    <p:extLst>
      <p:ext uri="{BB962C8B-B14F-4D97-AF65-F5344CB8AC3E}">
        <p14:creationId xmlns:p14="http://schemas.microsoft.com/office/powerpoint/2010/main" val="8885405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68</a:t>
            </a:fld>
            <a:endParaRPr lang="en-US"/>
          </a:p>
        </p:txBody>
      </p:sp>
    </p:spTree>
    <p:extLst>
      <p:ext uri="{BB962C8B-B14F-4D97-AF65-F5344CB8AC3E}">
        <p14:creationId xmlns:p14="http://schemas.microsoft.com/office/powerpoint/2010/main" val="20717931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they behave differently from the uninvited newcomers?</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69</a:t>
            </a:fld>
            <a:endParaRPr lang="en-US"/>
          </a:p>
        </p:txBody>
      </p:sp>
    </p:spTree>
    <p:extLst>
      <p:ext uri="{BB962C8B-B14F-4D97-AF65-F5344CB8AC3E}">
        <p14:creationId xmlns:p14="http://schemas.microsoft.com/office/powerpoint/2010/main" val="17245530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By comparing not qualified and </a:t>
            </a:r>
            <a:r>
              <a:rPr lang="en-US" sz="1200" kern="1200" dirty="0" err="1">
                <a:solidFill>
                  <a:schemeClr val="tx1"/>
                </a:solidFill>
                <a:effectLst/>
                <a:latin typeface="+mn-lt"/>
                <a:ea typeface="+mn-ea"/>
                <a:cs typeface="+mn-cs"/>
              </a:rPr>
              <a:t>qualifited</a:t>
            </a:r>
            <a:r>
              <a:rPr lang="en-US" sz="1200" kern="1200" dirty="0">
                <a:solidFill>
                  <a:schemeClr val="tx1"/>
                </a:solidFill>
                <a:effectLst/>
                <a:latin typeface="+mn-lt"/>
                <a:ea typeface="+mn-ea"/>
                <a:cs typeface="+mn-cs"/>
              </a:rPr>
              <a:t> not recommended groups, we can test whether our algorithms actually distinguish “qualified” and “unqualified” newcomers. </a:t>
            </a:r>
            <a:endParaRPr lang="en-US" dirty="0"/>
          </a:p>
          <a:p>
            <a:endParaRPr lang="en-US" dirty="0"/>
          </a:p>
          <a:p>
            <a:endParaRPr lang="en-US" dirty="0"/>
          </a:p>
          <a:p>
            <a:r>
              <a:rPr lang="en-US" sz="1200" kern="1200" dirty="0">
                <a:solidFill>
                  <a:schemeClr val="tx1"/>
                </a:solidFill>
                <a:effectLst/>
                <a:latin typeface="+mn-lt"/>
                <a:ea typeface="+mn-ea"/>
                <a:cs typeface="+mn-cs"/>
              </a:rPr>
              <a:t>What happened to the newcomers if they received invitations compared to those who did not receive the invitation messages. </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70</a:t>
            </a:fld>
            <a:endParaRPr lang="en-US"/>
          </a:p>
        </p:txBody>
      </p:sp>
    </p:spTree>
    <p:extLst>
      <p:ext uri="{BB962C8B-B14F-4D97-AF65-F5344CB8AC3E}">
        <p14:creationId xmlns:p14="http://schemas.microsoft.com/office/powerpoint/2010/main" val="389807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series of research studies show that</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7</a:t>
            </a:fld>
            <a:endParaRPr lang="en-US"/>
          </a:p>
        </p:txBody>
      </p:sp>
    </p:spTree>
    <p:extLst>
      <p:ext uri="{BB962C8B-B14F-4D97-AF65-F5344CB8AC3E}">
        <p14:creationId xmlns:p14="http://schemas.microsoft.com/office/powerpoint/2010/main" val="14870444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(Q1: What happened to the newcomers if WP current members invite them to the projects?)</a:t>
            </a:r>
          </a:p>
          <a:p>
            <a:endParaRPr lang="en-US" sz="1200" dirty="0"/>
          </a:p>
          <a:p>
            <a:r>
              <a:rPr lang="en-US" sz="1200" dirty="0"/>
              <a:t>(Q2: Are there second-order effects?)</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71</a:t>
            </a:fld>
            <a:endParaRPr lang="en-US"/>
          </a:p>
        </p:txBody>
      </p:sp>
    </p:spTree>
    <p:extLst>
      <p:ext uri="{BB962C8B-B14F-4D97-AF65-F5344CB8AC3E}">
        <p14:creationId xmlns:p14="http://schemas.microsoft.com/office/powerpoint/2010/main" val="399537757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72</a:t>
            </a:fld>
            <a:endParaRPr lang="en-US"/>
          </a:p>
        </p:txBody>
      </p:sp>
    </p:spTree>
    <p:extLst>
      <p:ext uri="{BB962C8B-B14F-4D97-AF65-F5344CB8AC3E}">
        <p14:creationId xmlns:p14="http://schemas.microsoft.com/office/powerpoint/2010/main" val="19575015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73</a:t>
            </a:fld>
            <a:endParaRPr lang="en-US"/>
          </a:p>
        </p:txBody>
      </p:sp>
    </p:spTree>
    <p:extLst>
      <p:ext uri="{BB962C8B-B14F-4D97-AF65-F5344CB8AC3E}">
        <p14:creationId xmlns:p14="http://schemas.microsoft.com/office/powerpoint/2010/main" val="409753545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qualified editors are much more likely to continuously contribute to the </a:t>
            </a:r>
            <a:r>
              <a:rPr lang="en-US" sz="1200" kern="1200" dirty="0" err="1">
                <a:solidFill>
                  <a:schemeClr val="tx1"/>
                </a:solidFill>
                <a:effectLst/>
                <a:latin typeface="+mn-lt"/>
                <a:ea typeface="+mn-ea"/>
                <a:cs typeface="+mn-cs"/>
              </a:rPr>
              <a:t>wikiprojects</a:t>
            </a:r>
            <a:r>
              <a:rPr lang="en-US" sz="1200" kern="1200" dirty="0">
                <a:solidFill>
                  <a:schemeClr val="tx1"/>
                </a:solidFill>
                <a:effectLst/>
                <a:latin typeface="+mn-lt"/>
                <a:ea typeface="+mn-ea"/>
                <a:cs typeface="+mn-cs"/>
              </a:rPr>
              <a:t> compared to the unqualified editors, regardless .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74</a:t>
            </a:fld>
            <a:endParaRPr lang="en-US"/>
          </a:p>
        </p:txBody>
      </p:sp>
    </p:spTree>
    <p:extLst>
      <p:ext uri="{BB962C8B-B14F-4D97-AF65-F5344CB8AC3E}">
        <p14:creationId xmlns:p14="http://schemas.microsoft.com/office/powerpoint/2010/main" val="2202991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all the experienced editors who are qualified based on the algorithm evaluation, the invited group performed significantly more than the other two groups. In fact, they almost doubled the contributions. </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75</a:t>
            </a:fld>
            <a:endParaRPr lang="en-US"/>
          </a:p>
        </p:txBody>
      </p:sp>
    </p:spTree>
    <p:extLst>
      <p:ext uri="{BB962C8B-B14F-4D97-AF65-F5344CB8AC3E}">
        <p14:creationId xmlns:p14="http://schemas.microsoft.com/office/powerpoint/2010/main" val="41578493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76</a:t>
            </a:fld>
            <a:endParaRPr lang="en-US"/>
          </a:p>
        </p:txBody>
      </p:sp>
    </p:spTree>
    <p:extLst>
      <p:ext uri="{BB962C8B-B14F-4D97-AF65-F5344CB8AC3E}">
        <p14:creationId xmlns:p14="http://schemas.microsoft.com/office/powerpoint/2010/main" val="297555214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Informational help</a:t>
            </a:r>
          </a:p>
          <a:p>
            <a:r>
              <a:rPr lang="en-US" dirty="0"/>
              <a:t>But also emotional </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77</a:t>
            </a:fld>
            <a:endParaRPr lang="en-US"/>
          </a:p>
        </p:txBody>
      </p:sp>
    </p:spTree>
    <p:extLst>
      <p:ext uri="{BB962C8B-B14F-4D97-AF65-F5344CB8AC3E}">
        <p14:creationId xmlns:p14="http://schemas.microsoft.com/office/powerpoint/2010/main" val="37750807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78</a:t>
            </a:fld>
            <a:endParaRPr lang="en-US"/>
          </a:p>
        </p:txBody>
      </p:sp>
    </p:spTree>
    <p:extLst>
      <p:ext uri="{BB962C8B-B14F-4D97-AF65-F5344CB8AC3E}">
        <p14:creationId xmlns:p14="http://schemas.microsoft.com/office/powerpoint/2010/main" val="21520992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79</a:t>
            </a:fld>
            <a:endParaRPr lang="en-US"/>
          </a:p>
        </p:txBody>
      </p:sp>
    </p:spTree>
    <p:extLst>
      <p:ext uri="{BB962C8B-B14F-4D97-AF65-F5344CB8AC3E}">
        <p14:creationId xmlns:p14="http://schemas.microsoft.com/office/powerpoint/2010/main" val="29089224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a:t>
            </a:r>
            <a:r>
              <a:rPr lang="en-US" baseline="0" dirty="0"/>
              <a:t>crease in the within-project contributions did not come at the cost of fewer contributions out the project.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80</a:t>
            </a:fld>
            <a:endParaRPr lang="en-US"/>
          </a:p>
        </p:txBody>
      </p:sp>
    </p:spTree>
    <p:extLst>
      <p:ext uri="{BB962C8B-B14F-4D97-AF65-F5344CB8AC3E}">
        <p14:creationId xmlns:p14="http://schemas.microsoft.com/office/powerpoint/2010/main" val="300337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people are worried that AI might take over our world, </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8</a:t>
            </a:fld>
            <a:endParaRPr lang="en-US"/>
          </a:p>
        </p:txBody>
      </p:sp>
    </p:spTree>
    <p:extLst>
      <p:ext uri="{BB962C8B-B14F-4D97-AF65-F5344CB8AC3E}">
        <p14:creationId xmlns:p14="http://schemas.microsoft.com/office/powerpoint/2010/main" val="302518495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81</a:t>
            </a:fld>
            <a:endParaRPr lang="en-US"/>
          </a:p>
        </p:txBody>
      </p:sp>
    </p:spTree>
    <p:extLst>
      <p:ext uri="{BB962C8B-B14F-4D97-AF65-F5344CB8AC3E}">
        <p14:creationId xmlns:p14="http://schemas.microsoft.com/office/powerpoint/2010/main" val="403187322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crease in the within-project contributions did not come at the cost of fewer contributions out the project. </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82</a:t>
            </a:fld>
            <a:endParaRPr lang="en-US"/>
          </a:p>
        </p:txBody>
      </p:sp>
    </p:spTree>
    <p:extLst>
      <p:ext uri="{BB962C8B-B14F-4D97-AF65-F5344CB8AC3E}">
        <p14:creationId xmlns:p14="http://schemas.microsoft.com/office/powerpoint/2010/main" val="140800876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identified a number of key challenges involved in conducting value- sensitive algorithm design </a:t>
            </a:r>
            <a:endParaRPr lang="en-US" dirty="0">
              <a:effectLst/>
            </a:endParaRP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83</a:t>
            </a:fld>
            <a:endParaRPr lang="en-US"/>
          </a:p>
        </p:txBody>
      </p:sp>
    </p:spTree>
    <p:extLst>
      <p:ext uri="{BB962C8B-B14F-4D97-AF65-F5344CB8AC3E}">
        <p14:creationId xmlns:p14="http://schemas.microsoft.com/office/powerpoint/2010/main" val="43371268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84</a:t>
            </a:fld>
            <a:endParaRPr lang="en-US"/>
          </a:p>
        </p:txBody>
      </p:sp>
    </p:spTree>
    <p:extLst>
      <p:ext uri="{BB962C8B-B14F-4D97-AF65-F5344CB8AC3E}">
        <p14:creationId xmlns:p14="http://schemas.microsoft.com/office/powerpoint/2010/main" val="407971408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Problem/challenge</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85</a:t>
            </a:fld>
            <a:endParaRPr lang="en-US"/>
          </a:p>
        </p:txBody>
      </p:sp>
    </p:spTree>
    <p:extLst>
      <p:ext uri="{BB962C8B-B14F-4D97-AF65-F5344CB8AC3E}">
        <p14:creationId xmlns:p14="http://schemas.microsoft.com/office/powerpoint/2010/main" val="335266171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Problem/challenge</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86</a:t>
            </a:fld>
            <a:endParaRPr lang="en-US"/>
          </a:p>
        </p:txBody>
      </p:sp>
    </p:spTree>
    <p:extLst>
      <p:ext uri="{BB962C8B-B14F-4D97-AF65-F5344CB8AC3E}">
        <p14:creationId xmlns:p14="http://schemas.microsoft.com/office/powerpoint/2010/main" val="17316020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Problem/challenge</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87</a:t>
            </a:fld>
            <a:endParaRPr lang="en-US"/>
          </a:p>
        </p:txBody>
      </p:sp>
    </p:spTree>
    <p:extLst>
      <p:ext uri="{BB962C8B-B14F-4D97-AF65-F5344CB8AC3E}">
        <p14:creationId xmlns:p14="http://schemas.microsoft.com/office/powerpoint/2010/main" val="4801072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0" i="0" u="none" strike="noStrike" kern="1200" dirty="0">
                <a:solidFill>
                  <a:schemeClr val="tx1"/>
                </a:solidFill>
                <a:effectLst/>
                <a:latin typeface="+mn-lt"/>
                <a:ea typeface="+mn-ea"/>
                <a:cs typeface="+mn-cs"/>
              </a:rPr>
              <a:t>Would you really have access to the kinds of marginalized communities and stakeholders (like prisoners, mistreated children, </a:t>
            </a:r>
            <a:r>
              <a:rPr lang="en-US" sz="1200" b="0" i="0" u="none" strike="noStrike" kern="1200" dirty="0" err="1">
                <a:solidFill>
                  <a:schemeClr val="tx1"/>
                </a:solidFill>
                <a:effectLst/>
                <a:latin typeface="+mn-lt"/>
                <a:ea typeface="+mn-ea"/>
                <a:cs typeface="+mn-cs"/>
              </a:rPr>
              <a:t>etc</a:t>
            </a:r>
            <a:r>
              <a:rPr lang="en-US" sz="1200" b="0" i="0" u="none" strike="noStrike" kern="1200" dirty="0">
                <a:solidFill>
                  <a:schemeClr val="tx1"/>
                </a:solidFill>
                <a:effectLst/>
                <a:latin typeface="+mn-lt"/>
                <a:ea typeface="+mn-ea"/>
                <a:cs typeface="+mn-cs"/>
              </a:rPr>
              <a:t>) that could give you really insightful information about the impacts of these algorithms on their lives?</a:t>
            </a:r>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88</a:t>
            </a:fld>
            <a:endParaRPr lang="en-US"/>
          </a:p>
        </p:txBody>
      </p:sp>
    </p:spTree>
    <p:extLst>
      <p:ext uri="{BB962C8B-B14F-4D97-AF65-F5344CB8AC3E}">
        <p14:creationId xmlns:p14="http://schemas.microsoft.com/office/powerpoint/2010/main" val="208132632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allowing non-expert users to understand, monitor and influence algorithms. Technological innovation is an important way of effecting change, but educational innovation is also critical.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How can we educate an algorithmic literate society and promote “algorithmic thinking” at all levels</a:t>
            </a:r>
            <a:r>
              <a:rPr lang="en-US" dirty="0">
                <a:effectLst/>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89</a:t>
            </a:fld>
            <a:endParaRPr lang="en-US"/>
          </a:p>
        </p:txBody>
      </p:sp>
    </p:spTree>
    <p:extLst>
      <p:ext uri="{BB962C8B-B14F-4D97-AF65-F5344CB8AC3E}">
        <p14:creationId xmlns:p14="http://schemas.microsoft.com/office/powerpoint/2010/main" val="95147478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90</a:t>
            </a:fld>
            <a:endParaRPr lang="en-US"/>
          </a:p>
        </p:txBody>
      </p:sp>
    </p:spTree>
    <p:extLst>
      <p:ext uri="{BB962C8B-B14F-4D97-AF65-F5344CB8AC3E}">
        <p14:creationId xmlns:p14="http://schemas.microsoft.com/office/powerpoint/2010/main" val="1382627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For example</a:t>
            </a:r>
          </a:p>
        </p:txBody>
      </p:sp>
      <p:sp>
        <p:nvSpPr>
          <p:cNvPr id="4" name="Slide Number Placeholder 3"/>
          <p:cNvSpPr>
            <a:spLocks noGrp="1"/>
          </p:cNvSpPr>
          <p:nvPr>
            <p:ph type="sldNum" sz="quarter" idx="10"/>
          </p:nvPr>
        </p:nvSpPr>
        <p:spPr/>
        <p:txBody>
          <a:bodyPr/>
          <a:lstStyle/>
          <a:p>
            <a:pPr>
              <a:defRPr/>
            </a:pPr>
            <a:fld id="{37FC56A9-71FA-49A8-A49B-73E0C4B6E024}" type="slidenum">
              <a:rPr lang="en-US" smtClean="0"/>
              <a:pPr>
                <a:defRPr/>
              </a:pPr>
              <a:t>9</a:t>
            </a:fld>
            <a:endParaRPr lang="en-US"/>
          </a:p>
        </p:txBody>
      </p:sp>
    </p:spTree>
    <p:extLst>
      <p:ext uri="{BB962C8B-B14F-4D97-AF65-F5344CB8AC3E}">
        <p14:creationId xmlns:p14="http://schemas.microsoft.com/office/powerpoint/2010/main" val="2672986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p:nvSpPr>
        <p:spPr>
          <a:xfrm>
            <a:off x="4572000" y="6477000"/>
            <a:ext cx="4572000" cy="381000"/>
          </a:xfrm>
          <a:prstGeom prst="rect">
            <a:avLst/>
          </a:prstGeom>
          <a:solidFill>
            <a:srgbClr val="333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r>
              <a:rPr lang="en-US" sz="1400" dirty="0">
                <a:solidFill>
                  <a:schemeClr val="bg1"/>
                </a:solidFill>
              </a:rPr>
              <a:t>Value Sensitive Algorithm Design</a:t>
            </a:r>
          </a:p>
        </p:txBody>
      </p:sp>
      <p:sp>
        <p:nvSpPr>
          <p:cNvPr id="5" name="Rectangle 4"/>
          <p:cNvSpPr/>
          <p:nvPr/>
        </p:nvSpPr>
        <p:spPr>
          <a:xfrm>
            <a:off x="0" y="6477000"/>
            <a:ext cx="4572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6" name="Rounded Rectangle 5"/>
          <p:cNvSpPr/>
          <p:nvPr/>
        </p:nvSpPr>
        <p:spPr>
          <a:xfrm>
            <a:off x="381000" y="1295400"/>
            <a:ext cx="8229600" cy="1676400"/>
          </a:xfrm>
          <a:prstGeom prst="roundRect">
            <a:avLst/>
          </a:prstGeom>
          <a:solidFill>
            <a:srgbClr val="3333B2"/>
          </a:solidFill>
          <a:ln>
            <a:solidFill>
              <a:srgbClr val="3333B2"/>
            </a:solidFill>
          </a:ln>
          <a:effectLst>
            <a:outerShdw blurRad="1143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p:nvPr/>
        </p:nvSpPr>
        <p:spPr>
          <a:xfrm>
            <a:off x="0" y="6477000"/>
            <a:ext cx="4572000" cy="369887"/>
          </a:xfrm>
          <a:prstGeom prst="rect">
            <a:avLst/>
          </a:prstGeom>
          <a:noFill/>
        </p:spPr>
        <p:txBody>
          <a:bodyPr anchor="ctr"/>
          <a:lstStyle/>
          <a:p>
            <a:pPr algn="l" fontAlgn="auto">
              <a:spcBef>
                <a:spcPts val="0"/>
              </a:spcBef>
              <a:spcAft>
                <a:spcPts val="0"/>
              </a:spcAft>
              <a:defRPr/>
            </a:pPr>
            <a:r>
              <a:rPr lang="en-US" sz="1400" dirty="0">
                <a:solidFill>
                  <a:schemeClr val="bg1"/>
                </a:solidFill>
                <a:latin typeface="+mn-lt"/>
                <a:cs typeface="+mn-cs"/>
              </a:rPr>
              <a:t>Haiyi Zhu        zhux0449@umn.edu</a:t>
            </a:r>
          </a:p>
        </p:txBody>
      </p:sp>
      <p:sp>
        <p:nvSpPr>
          <p:cNvPr id="2" name="Title 1"/>
          <p:cNvSpPr>
            <a:spLocks noGrp="1"/>
          </p:cNvSpPr>
          <p:nvPr>
            <p:ph type="ctrTitle"/>
          </p:nvPr>
        </p:nvSpPr>
        <p:spPr>
          <a:xfrm>
            <a:off x="609600" y="1447800"/>
            <a:ext cx="7772400" cy="838200"/>
          </a:xfrm>
        </p:spPr>
        <p:txBody>
          <a:bodyPr/>
          <a:lstStyle>
            <a:lvl1pPr>
              <a:defRPr baseline="0">
                <a:solidFill>
                  <a:schemeClr val="bg1"/>
                </a:solidFill>
              </a:defRPr>
            </a:lvl1pPr>
          </a:lstStyle>
          <a:p>
            <a:r>
              <a:rPr lang="en-US"/>
              <a:t>Click to edit Master title style</a:t>
            </a:r>
          </a:p>
        </p:txBody>
      </p:sp>
      <p:sp>
        <p:nvSpPr>
          <p:cNvPr id="3" name="Subtitle 2"/>
          <p:cNvSpPr>
            <a:spLocks noGrp="1"/>
          </p:cNvSpPr>
          <p:nvPr>
            <p:ph type="subTitle" idx="1"/>
          </p:nvPr>
        </p:nvSpPr>
        <p:spPr>
          <a:xfrm>
            <a:off x="1219200" y="2667000"/>
            <a:ext cx="6400800" cy="533400"/>
          </a:xfrm>
        </p:spPr>
        <p:txBody>
          <a:bodyPr/>
          <a:lstStyle>
            <a:lvl1pPr marL="0" indent="0" algn="ctr">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Slide Number Placeholder 5"/>
          <p:cNvSpPr>
            <a:spLocks noGrp="1"/>
          </p:cNvSpPr>
          <p:nvPr>
            <p:ph type="sldNum" sz="quarter" idx="12"/>
          </p:nvPr>
        </p:nvSpPr>
        <p:spPr>
          <a:xfrm>
            <a:off x="8610600" y="6492875"/>
            <a:ext cx="533400" cy="365125"/>
          </a:xfrm>
        </p:spPr>
        <p:txBody>
          <a:bodyPr/>
          <a:lstStyle>
            <a:lvl1pPr>
              <a:defRPr baseline="0" smtClean="0">
                <a:solidFill>
                  <a:schemeClr val="bg1"/>
                </a:solidFill>
              </a:defRPr>
            </a:lvl1pPr>
          </a:lstStyle>
          <a:p>
            <a:pPr>
              <a:defRPr/>
            </a:pPr>
            <a:fld id="{C06CB4F1-E69D-4458-B775-B121381A0F56}"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Building Successful Large Online Collaboration Projects </a:t>
            </a:r>
          </a:p>
        </p:txBody>
      </p:sp>
      <p:sp>
        <p:nvSpPr>
          <p:cNvPr id="6" name="Slide Number Placeholder 5"/>
          <p:cNvSpPr>
            <a:spLocks noGrp="1"/>
          </p:cNvSpPr>
          <p:nvPr>
            <p:ph type="sldNum" sz="quarter" idx="12"/>
          </p:nvPr>
        </p:nvSpPr>
        <p:spPr/>
        <p:txBody>
          <a:bodyPr/>
          <a:lstStyle>
            <a:lvl1pPr>
              <a:defRPr/>
            </a:lvl1pPr>
          </a:lstStyle>
          <a:p>
            <a:pPr>
              <a:defRPr/>
            </a:pPr>
            <a:fld id="{535EA575-3527-424C-A005-428A5216F81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Building Successful Large Online Collaboration Projects </a:t>
            </a:r>
          </a:p>
        </p:txBody>
      </p:sp>
      <p:sp>
        <p:nvSpPr>
          <p:cNvPr id="6" name="Slide Number Placeholder 5"/>
          <p:cNvSpPr>
            <a:spLocks noGrp="1"/>
          </p:cNvSpPr>
          <p:nvPr>
            <p:ph type="sldNum" sz="quarter" idx="12"/>
          </p:nvPr>
        </p:nvSpPr>
        <p:spPr/>
        <p:txBody>
          <a:bodyPr/>
          <a:lstStyle>
            <a:lvl1pPr>
              <a:defRPr/>
            </a:lvl1pPr>
          </a:lstStyle>
          <a:p>
            <a:pPr>
              <a:defRPr/>
            </a:pPr>
            <a:fld id="{6739EB02-20BD-4C4F-B59A-1CA3F89D91B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p:cNvSpPr/>
          <p:nvPr/>
        </p:nvSpPr>
        <p:spPr>
          <a:xfrm>
            <a:off x="0" y="6477000"/>
            <a:ext cx="4572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6" name="Rectangle 5"/>
          <p:cNvSpPr/>
          <p:nvPr/>
        </p:nvSpPr>
        <p:spPr>
          <a:xfrm>
            <a:off x="0" y="0"/>
            <a:ext cx="9144000" cy="762000"/>
          </a:xfrm>
          <a:prstGeom prst="rect">
            <a:avLst/>
          </a:prstGeom>
          <a:gradFill flip="none" rotWithShape="1">
            <a:gsLst>
              <a:gs pos="0">
                <a:schemeClr val="tx1"/>
              </a:gs>
              <a:gs pos="100000">
                <a:srgbClr val="3333B2"/>
              </a:gs>
            </a:gsLst>
            <a:lin ang="10800000" scaled="1"/>
            <a:tileRect/>
          </a:gradFill>
          <a:ln>
            <a:noFill/>
          </a:ln>
          <a:effectLst>
            <a:outerShdw blurRad="50800" dist="88900" dir="5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TextBox 6"/>
          <p:cNvSpPr txBox="1"/>
          <p:nvPr/>
        </p:nvSpPr>
        <p:spPr>
          <a:xfrm>
            <a:off x="1071563" y="6488113"/>
            <a:ext cx="3500437" cy="369887"/>
          </a:xfrm>
          <a:prstGeom prst="rect">
            <a:avLst/>
          </a:prstGeom>
          <a:noFill/>
        </p:spPr>
        <p:txBody>
          <a:bodyPr anchor="ctr"/>
          <a:lstStyle/>
          <a:p>
            <a:pPr algn="r" fontAlgn="auto">
              <a:spcBef>
                <a:spcPts val="0"/>
              </a:spcBef>
              <a:spcAft>
                <a:spcPts val="0"/>
              </a:spcAft>
              <a:defRPr/>
            </a:pPr>
            <a:endParaRPr lang="en-US" sz="1200" dirty="0">
              <a:solidFill>
                <a:schemeClr val="bg1"/>
              </a:solidFill>
              <a:latin typeface="+mn-lt"/>
              <a:cs typeface="+mn-cs"/>
            </a:endParaRPr>
          </a:p>
        </p:txBody>
      </p:sp>
      <p:sp>
        <p:nvSpPr>
          <p:cNvPr id="3" name="Content Placeholder 2"/>
          <p:cNvSpPr>
            <a:spLocks noGrp="1"/>
          </p:cNvSpPr>
          <p:nvPr>
            <p:ph idx="1"/>
          </p:nvPr>
        </p:nvSpPr>
        <p:spPr>
          <a:xfrm>
            <a:off x="304800" y="1066800"/>
            <a:ext cx="8382000" cy="5059363"/>
          </a:xfrm>
        </p:spPr>
        <p:txBody>
          <a:bodyPr/>
          <a:lstStyle>
            <a:lvl1pPr>
              <a:buSzPct val="60000"/>
              <a:buFontTx/>
              <a:buBlip>
                <a:blip r:embed="rId2"/>
              </a:buBlip>
              <a:defRPr/>
            </a:lvl1pPr>
            <a:lvl2pPr>
              <a:buSzPct val="60000"/>
              <a:buFontTx/>
              <a:buBlip>
                <a:blip r:embed="rId3"/>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0"/>
            <a:ext cx="8915400" cy="762000"/>
          </a:xfrm>
        </p:spPr>
        <p:txBody>
          <a:bodyPr/>
          <a:lstStyle>
            <a:lvl1pPr marL="182880" algn="l">
              <a:defRPr baseline="0">
                <a:solidFill>
                  <a:schemeClr val="bg1"/>
                </a:solidFill>
              </a:defRPr>
            </a:lvl1pPr>
          </a:lstStyle>
          <a:p>
            <a:r>
              <a:rPr lang="en-US"/>
              <a:t>Click to edit Master title style</a:t>
            </a:r>
            <a:endParaRPr lang="en-US" dirty="0"/>
          </a:p>
        </p:txBody>
      </p:sp>
      <p:sp>
        <p:nvSpPr>
          <p:cNvPr id="9" name="Footer Placeholder 4"/>
          <p:cNvSpPr>
            <a:spLocks noGrp="1"/>
          </p:cNvSpPr>
          <p:nvPr>
            <p:ph type="ftr" sz="quarter" idx="11"/>
          </p:nvPr>
        </p:nvSpPr>
        <p:spPr>
          <a:xfrm>
            <a:off x="4572000" y="6492875"/>
            <a:ext cx="3657600" cy="365125"/>
          </a:xfrm>
        </p:spPr>
        <p:txBody>
          <a:bodyPr/>
          <a:lstStyle>
            <a:lvl1pPr algn="l">
              <a:defRPr baseline="0" smtClean="0">
                <a:solidFill>
                  <a:schemeClr val="bg1"/>
                </a:solidFill>
              </a:defRPr>
            </a:lvl1pPr>
          </a:lstStyle>
          <a:p>
            <a:pPr>
              <a:defRPr/>
            </a:pPr>
            <a:r>
              <a:rPr lang="en-US" dirty="0"/>
              <a:t>Building Successful Large Online Collaboration Projects </a:t>
            </a:r>
          </a:p>
        </p:txBody>
      </p:sp>
      <p:sp>
        <p:nvSpPr>
          <p:cNvPr id="10" name="Slide Number Placeholder 5"/>
          <p:cNvSpPr>
            <a:spLocks noGrp="1"/>
          </p:cNvSpPr>
          <p:nvPr>
            <p:ph type="sldNum" sz="quarter" idx="12"/>
          </p:nvPr>
        </p:nvSpPr>
        <p:spPr>
          <a:xfrm>
            <a:off x="8077200" y="6492875"/>
            <a:ext cx="1066800" cy="365125"/>
          </a:xfrm>
        </p:spPr>
        <p:txBody>
          <a:bodyPr/>
          <a:lstStyle>
            <a:lvl1pPr>
              <a:defRPr baseline="0" smtClean="0">
                <a:solidFill>
                  <a:schemeClr val="bg1"/>
                </a:solidFill>
              </a:defRPr>
            </a:lvl1pPr>
          </a:lstStyle>
          <a:p>
            <a:pPr>
              <a:defRPr/>
            </a:pPr>
            <a:fld id="{5BC7FEBF-A170-470C-A369-F0D066FB58E5}" type="slidenum">
              <a:rPr lang="en-US"/>
              <a:pPr>
                <a:defRPr/>
              </a:pPr>
              <a:t>‹#›</a:t>
            </a:fld>
            <a:endParaRPr lang="en-US" dirty="0"/>
          </a:p>
        </p:txBody>
      </p:sp>
      <p:sp>
        <p:nvSpPr>
          <p:cNvPr id="11" name="TextBox 10"/>
          <p:cNvSpPr txBox="1"/>
          <p:nvPr userDrawn="1"/>
        </p:nvSpPr>
        <p:spPr>
          <a:xfrm>
            <a:off x="0" y="6477000"/>
            <a:ext cx="4572000" cy="369887"/>
          </a:xfrm>
          <a:prstGeom prst="rect">
            <a:avLst/>
          </a:prstGeom>
          <a:noFill/>
        </p:spPr>
        <p:txBody>
          <a:bodyPr anchor="ctr"/>
          <a:lstStyle/>
          <a:p>
            <a:pPr algn="l" fontAlgn="auto">
              <a:spcBef>
                <a:spcPts val="0"/>
              </a:spcBef>
              <a:spcAft>
                <a:spcPts val="0"/>
              </a:spcAft>
              <a:defRPr/>
            </a:pPr>
            <a:r>
              <a:rPr lang="en-US" sz="1400" dirty="0">
                <a:solidFill>
                  <a:schemeClr val="bg1"/>
                </a:solidFill>
                <a:latin typeface="+mn-lt"/>
                <a:cs typeface="+mn-cs"/>
              </a:rPr>
              <a:t>Haiyi Zhu        zhux0449@umn.edu</a:t>
            </a:r>
          </a:p>
        </p:txBody>
      </p:sp>
      <p:sp>
        <p:nvSpPr>
          <p:cNvPr id="12" name="Rectangle 11"/>
          <p:cNvSpPr/>
          <p:nvPr userDrawn="1"/>
        </p:nvSpPr>
        <p:spPr>
          <a:xfrm>
            <a:off x="4572000" y="6477000"/>
            <a:ext cx="4572000" cy="381000"/>
          </a:xfrm>
          <a:prstGeom prst="rect">
            <a:avLst/>
          </a:prstGeom>
          <a:solidFill>
            <a:srgbClr val="333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l" fontAlgn="auto">
              <a:spcBef>
                <a:spcPts val="0"/>
              </a:spcBef>
              <a:spcAft>
                <a:spcPts val="0"/>
              </a:spcAft>
              <a:defRPr/>
            </a:pPr>
            <a:r>
              <a:rPr lang="en-US" sz="1400" dirty="0">
                <a:solidFill>
                  <a:schemeClr val="bg1"/>
                </a:solidFill>
              </a:rPr>
              <a:t>Value Sensitive Algorithm Design</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a:t>Building Successful Large Online Collaboration Projects </a:t>
            </a:r>
          </a:p>
        </p:txBody>
      </p:sp>
      <p:sp>
        <p:nvSpPr>
          <p:cNvPr id="6" name="Slide Number Placeholder 5"/>
          <p:cNvSpPr>
            <a:spLocks noGrp="1"/>
          </p:cNvSpPr>
          <p:nvPr>
            <p:ph type="sldNum" sz="quarter" idx="12"/>
          </p:nvPr>
        </p:nvSpPr>
        <p:spPr/>
        <p:txBody>
          <a:bodyPr/>
          <a:lstStyle>
            <a:lvl1pPr>
              <a:defRPr/>
            </a:lvl1pPr>
          </a:lstStyle>
          <a:p>
            <a:pPr>
              <a:defRPr/>
            </a:pPr>
            <a:fld id="{69F2F621-4695-46C1-8607-7F4A48817B1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p:nvSpPr>
        <p:spPr>
          <a:xfrm>
            <a:off x="4572000" y="6477000"/>
            <a:ext cx="4572000" cy="381000"/>
          </a:xfrm>
          <a:prstGeom prst="rect">
            <a:avLst/>
          </a:prstGeom>
          <a:solidFill>
            <a:srgbClr val="333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6" name="Rectangle 5"/>
          <p:cNvSpPr/>
          <p:nvPr/>
        </p:nvSpPr>
        <p:spPr>
          <a:xfrm>
            <a:off x="0" y="6477000"/>
            <a:ext cx="4572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7" name="Rectangle 6"/>
          <p:cNvSpPr/>
          <p:nvPr/>
        </p:nvSpPr>
        <p:spPr>
          <a:xfrm>
            <a:off x="0" y="0"/>
            <a:ext cx="9144000" cy="762000"/>
          </a:xfrm>
          <a:prstGeom prst="rect">
            <a:avLst/>
          </a:prstGeom>
          <a:gradFill flip="none" rotWithShape="1">
            <a:gsLst>
              <a:gs pos="0">
                <a:schemeClr val="tx1"/>
              </a:gs>
              <a:gs pos="100000">
                <a:srgbClr val="3333B2"/>
              </a:gs>
            </a:gsLst>
            <a:lin ang="10800000" scaled="1"/>
            <a:tileRect/>
          </a:gradFill>
          <a:ln>
            <a:noFill/>
          </a:ln>
          <a:effectLst>
            <a:outerShdw blurRad="50800" dist="88900" dir="5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TextBox 7"/>
          <p:cNvSpPr txBox="1"/>
          <p:nvPr/>
        </p:nvSpPr>
        <p:spPr>
          <a:xfrm>
            <a:off x="1071563" y="6488113"/>
            <a:ext cx="3500437" cy="369887"/>
          </a:xfrm>
          <a:prstGeom prst="rect">
            <a:avLst/>
          </a:prstGeom>
          <a:noFill/>
        </p:spPr>
        <p:txBody>
          <a:bodyPr anchor="ctr"/>
          <a:lstStyle/>
          <a:p>
            <a:pPr algn="r" fontAlgn="auto">
              <a:spcBef>
                <a:spcPts val="0"/>
              </a:spcBef>
              <a:spcAft>
                <a:spcPts val="0"/>
              </a:spcAft>
              <a:defRPr/>
            </a:pPr>
            <a:r>
              <a:rPr lang="en-US" sz="1200">
                <a:solidFill>
                  <a:schemeClr val="bg1"/>
                </a:solidFill>
                <a:latin typeface="+mn-lt"/>
                <a:cs typeface="+mn-cs"/>
              </a:rPr>
              <a:t>Vu Pham</a:t>
            </a:r>
          </a:p>
        </p:txBody>
      </p:sp>
      <p:sp>
        <p:nvSpPr>
          <p:cNvPr id="3" name="Content Placeholder 2"/>
          <p:cNvSpPr>
            <a:spLocks noGrp="1"/>
          </p:cNvSpPr>
          <p:nvPr>
            <p:ph sz="half" idx="1"/>
          </p:nvPr>
        </p:nvSpPr>
        <p:spPr>
          <a:xfrm>
            <a:off x="228600" y="1066800"/>
            <a:ext cx="4267200" cy="5059363"/>
          </a:xfrm>
        </p:spPr>
        <p:txBody>
          <a:bodyPr/>
          <a:lstStyle>
            <a:lvl1pPr>
              <a:buSzPct val="60000"/>
              <a:buFontTx/>
              <a:buBlip>
                <a:blip r:embed="rId2"/>
              </a:buBlip>
              <a:defRPr sz="2800"/>
            </a:lvl1pPr>
            <a:lvl2pPr>
              <a:buSzPct val="60000"/>
              <a:buFontTx/>
              <a:buBlip>
                <a:blip r:embed="rId2"/>
              </a:buBlip>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066800"/>
            <a:ext cx="4267200" cy="5059363"/>
          </a:xfrm>
        </p:spPr>
        <p:txBody>
          <a:bodyPr/>
          <a:lstStyle>
            <a:lvl1pPr>
              <a:buSzPct val="60000"/>
              <a:buFontTx/>
              <a:buBlip>
                <a:blip r:embed="rId2"/>
              </a:buBlip>
              <a:defRPr sz="2800"/>
            </a:lvl1pPr>
            <a:lvl2pPr>
              <a:buSzPct val="60000"/>
              <a:buFontTx/>
              <a:buBlip>
                <a:blip r:embed="rId2"/>
              </a:buBlip>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0"/>
            <a:ext cx="8839200" cy="762000"/>
          </a:xfrm>
        </p:spPr>
        <p:txBody>
          <a:bodyPr/>
          <a:lstStyle>
            <a:lvl1pPr marL="182880" algn="l">
              <a:defRPr baseline="0">
                <a:solidFill>
                  <a:schemeClr val="bg1"/>
                </a:solidFill>
              </a:defRPr>
            </a:lvl1pPr>
          </a:lstStyle>
          <a:p>
            <a:r>
              <a:rPr lang="en-US"/>
              <a:t>Click to edit Master title style</a:t>
            </a:r>
          </a:p>
        </p:txBody>
      </p:sp>
      <p:sp>
        <p:nvSpPr>
          <p:cNvPr id="9" name="Date Placeholder 4"/>
          <p:cNvSpPr>
            <a:spLocks noGrp="1"/>
          </p:cNvSpPr>
          <p:nvPr>
            <p:ph type="dt" sz="half" idx="10"/>
          </p:nvPr>
        </p:nvSpPr>
        <p:spPr>
          <a:xfrm>
            <a:off x="0" y="6492875"/>
            <a:ext cx="1066800" cy="365125"/>
          </a:xfrm>
        </p:spPr>
        <p:txBody>
          <a:bodyPr/>
          <a:lstStyle>
            <a:lvl1pPr>
              <a:defRPr baseline="0" smtClean="0">
                <a:solidFill>
                  <a:schemeClr val="bg1"/>
                </a:solidFill>
              </a:defRPr>
            </a:lvl1pPr>
          </a:lstStyle>
          <a:p>
            <a:pPr>
              <a:defRPr/>
            </a:pPr>
            <a:endParaRPr lang="en-US"/>
          </a:p>
        </p:txBody>
      </p:sp>
      <p:sp>
        <p:nvSpPr>
          <p:cNvPr id="10" name="Footer Placeholder 5"/>
          <p:cNvSpPr>
            <a:spLocks noGrp="1"/>
          </p:cNvSpPr>
          <p:nvPr>
            <p:ph type="ftr" sz="quarter" idx="11"/>
          </p:nvPr>
        </p:nvSpPr>
        <p:spPr>
          <a:xfrm>
            <a:off x="4572000" y="6492875"/>
            <a:ext cx="3505200" cy="365125"/>
          </a:xfrm>
        </p:spPr>
        <p:txBody>
          <a:bodyPr/>
          <a:lstStyle>
            <a:lvl1pPr algn="l">
              <a:defRPr baseline="0" smtClean="0">
                <a:solidFill>
                  <a:schemeClr val="bg1"/>
                </a:solidFill>
              </a:defRPr>
            </a:lvl1pPr>
          </a:lstStyle>
          <a:p>
            <a:pPr>
              <a:defRPr/>
            </a:pPr>
            <a:r>
              <a:rPr lang="en-US" dirty="0"/>
              <a:t>Building Successful Peer Production Projects </a:t>
            </a:r>
          </a:p>
        </p:txBody>
      </p:sp>
      <p:sp>
        <p:nvSpPr>
          <p:cNvPr id="11" name="Slide Number Placeholder 6"/>
          <p:cNvSpPr>
            <a:spLocks noGrp="1"/>
          </p:cNvSpPr>
          <p:nvPr>
            <p:ph type="sldNum" sz="quarter" idx="12"/>
          </p:nvPr>
        </p:nvSpPr>
        <p:spPr>
          <a:xfrm>
            <a:off x="8077200" y="6492875"/>
            <a:ext cx="1066800" cy="365125"/>
          </a:xfrm>
        </p:spPr>
        <p:txBody>
          <a:bodyPr/>
          <a:lstStyle>
            <a:lvl1pPr>
              <a:defRPr baseline="0" smtClean="0">
                <a:solidFill>
                  <a:schemeClr val="bg1"/>
                </a:solidFill>
              </a:defRPr>
            </a:lvl1pPr>
          </a:lstStyle>
          <a:p>
            <a:pPr>
              <a:defRPr/>
            </a:pPr>
            <a:fld id="{CA58546F-1E4E-426D-9940-5EB4B4A7467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p:cNvSpPr/>
          <p:nvPr/>
        </p:nvSpPr>
        <p:spPr>
          <a:xfrm>
            <a:off x="4572000" y="6477000"/>
            <a:ext cx="4572000" cy="381000"/>
          </a:xfrm>
          <a:prstGeom prst="rect">
            <a:avLst/>
          </a:prstGeom>
          <a:solidFill>
            <a:srgbClr val="333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8" name="Rectangle 7"/>
          <p:cNvSpPr/>
          <p:nvPr/>
        </p:nvSpPr>
        <p:spPr>
          <a:xfrm>
            <a:off x="0" y="6477000"/>
            <a:ext cx="4572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9" name="Rectangle 8"/>
          <p:cNvSpPr/>
          <p:nvPr/>
        </p:nvSpPr>
        <p:spPr>
          <a:xfrm>
            <a:off x="0" y="0"/>
            <a:ext cx="9144000" cy="762000"/>
          </a:xfrm>
          <a:prstGeom prst="rect">
            <a:avLst/>
          </a:prstGeom>
          <a:gradFill flip="none" rotWithShape="1">
            <a:gsLst>
              <a:gs pos="0">
                <a:schemeClr val="tx1"/>
              </a:gs>
              <a:gs pos="100000">
                <a:srgbClr val="3333B2"/>
              </a:gs>
            </a:gsLst>
            <a:lin ang="10800000" scaled="1"/>
            <a:tileRect/>
          </a:gradFill>
          <a:ln>
            <a:noFill/>
          </a:ln>
          <a:effectLst>
            <a:outerShdw blurRad="50800" dist="88900" dir="5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TextBox 9"/>
          <p:cNvSpPr txBox="1"/>
          <p:nvPr/>
        </p:nvSpPr>
        <p:spPr>
          <a:xfrm>
            <a:off x="1071563" y="6488113"/>
            <a:ext cx="3500437" cy="369887"/>
          </a:xfrm>
          <a:prstGeom prst="rect">
            <a:avLst/>
          </a:prstGeom>
          <a:noFill/>
        </p:spPr>
        <p:txBody>
          <a:bodyPr anchor="ctr"/>
          <a:lstStyle/>
          <a:p>
            <a:pPr algn="r" fontAlgn="auto">
              <a:spcBef>
                <a:spcPts val="0"/>
              </a:spcBef>
              <a:spcAft>
                <a:spcPts val="0"/>
              </a:spcAft>
              <a:defRPr/>
            </a:pPr>
            <a:r>
              <a:rPr lang="en-US" sz="1200">
                <a:solidFill>
                  <a:schemeClr val="bg1"/>
                </a:solidFill>
                <a:latin typeface="+mn-lt"/>
                <a:cs typeface="+mn-cs"/>
              </a:rPr>
              <a:t>Vu Pham</a:t>
            </a:r>
          </a:p>
        </p:txBody>
      </p:sp>
      <p:sp>
        <p:nvSpPr>
          <p:cNvPr id="3" name="Text Placeholder 2"/>
          <p:cNvSpPr>
            <a:spLocks noGrp="1"/>
          </p:cNvSpPr>
          <p:nvPr>
            <p:ph type="body" idx="1"/>
          </p:nvPr>
        </p:nvSpPr>
        <p:spPr>
          <a:xfrm>
            <a:off x="457200" y="9906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76400"/>
            <a:ext cx="4040188" cy="4449763"/>
          </a:xfrm>
        </p:spPr>
        <p:txBody>
          <a:bodyPr/>
          <a:lstStyle>
            <a:lvl1pPr>
              <a:buSzPct val="60000"/>
              <a:buFontTx/>
              <a:buBlip>
                <a:blip r:embed="rId2"/>
              </a:buBlip>
              <a:defRPr sz="2400"/>
            </a:lvl1pPr>
            <a:lvl2pPr>
              <a:buSzPct val="60000"/>
              <a:buFontTx/>
              <a:buBlip>
                <a:blip r:embed="rId2"/>
              </a:buBlip>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9906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76400"/>
            <a:ext cx="4041775" cy="4449763"/>
          </a:xfrm>
        </p:spPr>
        <p:txBody>
          <a:bodyPr/>
          <a:lstStyle>
            <a:lvl1pPr>
              <a:buSzPct val="60000"/>
              <a:buFontTx/>
              <a:buBlip>
                <a:blip r:embed="rId2"/>
              </a:buBlip>
              <a:defRPr sz="2400"/>
            </a:lvl1pPr>
            <a:lvl2pPr>
              <a:buSzPct val="60000"/>
              <a:buFontTx/>
              <a:buBlip>
                <a:blip r:embed="rId2"/>
              </a:buBlip>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a:xfrm>
            <a:off x="0" y="0"/>
            <a:ext cx="8839200" cy="762000"/>
          </a:xfrm>
        </p:spPr>
        <p:txBody>
          <a:bodyPr/>
          <a:lstStyle>
            <a:lvl1pPr marL="182880" algn="l">
              <a:defRPr baseline="0">
                <a:solidFill>
                  <a:schemeClr val="bg1"/>
                </a:solidFill>
              </a:defRPr>
            </a:lvl1pPr>
          </a:lstStyle>
          <a:p>
            <a:r>
              <a:rPr lang="en-US"/>
              <a:t>Click to edit Master title style</a:t>
            </a:r>
          </a:p>
        </p:txBody>
      </p:sp>
      <p:sp>
        <p:nvSpPr>
          <p:cNvPr id="11" name="Date Placeholder 6"/>
          <p:cNvSpPr>
            <a:spLocks noGrp="1"/>
          </p:cNvSpPr>
          <p:nvPr>
            <p:ph type="dt" sz="half" idx="10"/>
          </p:nvPr>
        </p:nvSpPr>
        <p:spPr>
          <a:xfrm>
            <a:off x="0" y="6492875"/>
            <a:ext cx="1066800" cy="365125"/>
          </a:xfrm>
        </p:spPr>
        <p:txBody>
          <a:bodyPr/>
          <a:lstStyle>
            <a:lvl1pPr>
              <a:defRPr baseline="0" smtClean="0">
                <a:solidFill>
                  <a:schemeClr val="bg1"/>
                </a:solidFill>
              </a:defRPr>
            </a:lvl1pPr>
          </a:lstStyle>
          <a:p>
            <a:pPr>
              <a:defRPr/>
            </a:pPr>
            <a:endParaRPr lang="en-US"/>
          </a:p>
        </p:txBody>
      </p:sp>
      <p:sp>
        <p:nvSpPr>
          <p:cNvPr id="12" name="Footer Placeholder 7"/>
          <p:cNvSpPr>
            <a:spLocks noGrp="1"/>
          </p:cNvSpPr>
          <p:nvPr>
            <p:ph type="ftr" sz="quarter" idx="11"/>
          </p:nvPr>
        </p:nvSpPr>
        <p:spPr>
          <a:xfrm>
            <a:off x="4572000" y="6492875"/>
            <a:ext cx="3505200" cy="365125"/>
          </a:xfrm>
        </p:spPr>
        <p:txBody>
          <a:bodyPr/>
          <a:lstStyle>
            <a:lvl1pPr algn="l">
              <a:defRPr baseline="0" smtClean="0">
                <a:solidFill>
                  <a:schemeClr val="bg1"/>
                </a:solidFill>
              </a:defRPr>
            </a:lvl1pPr>
          </a:lstStyle>
          <a:p>
            <a:pPr>
              <a:defRPr/>
            </a:pPr>
            <a:r>
              <a:rPr lang="en-US" dirty="0"/>
              <a:t>Building Successful Peer Production Projects </a:t>
            </a:r>
          </a:p>
        </p:txBody>
      </p:sp>
      <p:sp>
        <p:nvSpPr>
          <p:cNvPr id="13" name="Slide Number Placeholder 8"/>
          <p:cNvSpPr>
            <a:spLocks noGrp="1"/>
          </p:cNvSpPr>
          <p:nvPr>
            <p:ph type="sldNum" sz="quarter" idx="12"/>
          </p:nvPr>
        </p:nvSpPr>
        <p:spPr>
          <a:xfrm>
            <a:off x="8077200" y="6492875"/>
            <a:ext cx="1066800" cy="365125"/>
          </a:xfrm>
        </p:spPr>
        <p:txBody>
          <a:bodyPr/>
          <a:lstStyle>
            <a:lvl1pPr>
              <a:defRPr baseline="0" smtClean="0">
                <a:solidFill>
                  <a:schemeClr val="bg1"/>
                </a:solidFill>
              </a:defRPr>
            </a:lvl1pPr>
          </a:lstStyle>
          <a:p>
            <a:pPr>
              <a:defRPr/>
            </a:pPr>
            <a:fld id="{4F25B14B-C98E-4C14-96E7-18DD3A29C17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a:gradFill flip="none" rotWithShape="1">
            <a:gsLst>
              <a:gs pos="0">
                <a:schemeClr val="tx1"/>
              </a:gs>
              <a:gs pos="100000">
                <a:srgbClr val="3333B2"/>
              </a:gs>
            </a:gsLst>
            <a:lin ang="10800000" scaled="1"/>
            <a:tileRect/>
          </a:gradFill>
          <a:ln>
            <a:noFill/>
          </a:ln>
          <a:effectLst>
            <a:outerShdw blurRad="50800" dist="88900" dir="54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4572000" y="6477000"/>
            <a:ext cx="4572000" cy="381000"/>
          </a:xfrm>
          <a:prstGeom prst="rect">
            <a:avLst/>
          </a:prstGeom>
          <a:solidFill>
            <a:srgbClr val="333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6" name="Rectangle 5"/>
          <p:cNvSpPr/>
          <p:nvPr/>
        </p:nvSpPr>
        <p:spPr>
          <a:xfrm>
            <a:off x="0" y="6477000"/>
            <a:ext cx="4572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2" name="Title 1"/>
          <p:cNvSpPr>
            <a:spLocks noGrp="1"/>
          </p:cNvSpPr>
          <p:nvPr>
            <p:ph type="title"/>
          </p:nvPr>
        </p:nvSpPr>
        <p:spPr>
          <a:xfrm>
            <a:off x="0" y="0"/>
            <a:ext cx="8915400" cy="762000"/>
          </a:xfrm>
        </p:spPr>
        <p:txBody>
          <a:bodyPr/>
          <a:lstStyle>
            <a:lvl1pPr marL="182880" algn="l">
              <a:defRPr baseline="0">
                <a:solidFill>
                  <a:schemeClr val="bg1"/>
                </a:solidFill>
              </a:defRPr>
            </a:lvl1pPr>
          </a:lstStyle>
          <a:p>
            <a:r>
              <a:rPr lang="en-US"/>
              <a:t>Click to edit Master title style</a:t>
            </a:r>
          </a:p>
        </p:txBody>
      </p:sp>
      <p:sp>
        <p:nvSpPr>
          <p:cNvPr id="12" name="Text Placeholder 10"/>
          <p:cNvSpPr>
            <a:spLocks noGrp="1"/>
          </p:cNvSpPr>
          <p:nvPr>
            <p:ph type="body" sz="quarter" idx="13"/>
          </p:nvPr>
        </p:nvSpPr>
        <p:spPr>
          <a:xfrm>
            <a:off x="1066800" y="6477000"/>
            <a:ext cx="3505200" cy="381000"/>
          </a:xfrm>
        </p:spPr>
        <p:txBody>
          <a:bodyPr anchor="ctr">
            <a:normAutofit/>
          </a:bodyPr>
          <a:lstStyle>
            <a:lvl1pPr algn="r">
              <a:buNone/>
              <a:defRPr lang="en-US" sz="1200" kern="1200" baseline="0" dirty="0">
                <a:solidFill>
                  <a:schemeClr val="bg1"/>
                </a:solidFill>
                <a:latin typeface="+mn-lt"/>
                <a:ea typeface="+mn-ea"/>
                <a:cs typeface="+mn-cs"/>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p:txBody>
      </p:sp>
      <p:sp>
        <p:nvSpPr>
          <p:cNvPr id="7" name="Date Placeholder 6"/>
          <p:cNvSpPr>
            <a:spLocks noGrp="1"/>
          </p:cNvSpPr>
          <p:nvPr>
            <p:ph type="dt" sz="half" idx="14"/>
          </p:nvPr>
        </p:nvSpPr>
        <p:spPr>
          <a:xfrm>
            <a:off x="0" y="6492875"/>
            <a:ext cx="1066800" cy="365125"/>
          </a:xfrm>
        </p:spPr>
        <p:txBody>
          <a:bodyPr/>
          <a:lstStyle>
            <a:lvl1pPr>
              <a:defRPr baseline="0" smtClean="0">
                <a:solidFill>
                  <a:schemeClr val="bg1"/>
                </a:solidFill>
              </a:defRPr>
            </a:lvl1pPr>
          </a:lstStyle>
          <a:p>
            <a:pPr>
              <a:defRPr/>
            </a:pPr>
            <a:endParaRPr lang="en-US"/>
          </a:p>
        </p:txBody>
      </p:sp>
      <p:sp>
        <p:nvSpPr>
          <p:cNvPr id="8" name="Footer Placeholder 7"/>
          <p:cNvSpPr>
            <a:spLocks noGrp="1"/>
          </p:cNvSpPr>
          <p:nvPr>
            <p:ph type="ftr" sz="quarter" idx="15"/>
          </p:nvPr>
        </p:nvSpPr>
        <p:spPr>
          <a:xfrm>
            <a:off x="4572000" y="6492875"/>
            <a:ext cx="3505200" cy="365125"/>
          </a:xfrm>
        </p:spPr>
        <p:txBody>
          <a:bodyPr/>
          <a:lstStyle>
            <a:lvl1pPr algn="l">
              <a:defRPr baseline="0" smtClean="0">
                <a:solidFill>
                  <a:schemeClr val="bg1"/>
                </a:solidFill>
              </a:defRPr>
            </a:lvl1pPr>
          </a:lstStyle>
          <a:p>
            <a:pPr>
              <a:defRPr/>
            </a:pPr>
            <a:r>
              <a:rPr lang="en-US" dirty="0"/>
              <a:t>Building Successful Peer Production Projects </a:t>
            </a:r>
          </a:p>
        </p:txBody>
      </p:sp>
      <p:sp>
        <p:nvSpPr>
          <p:cNvPr id="9" name="Slide Number Placeholder 8"/>
          <p:cNvSpPr>
            <a:spLocks noGrp="1"/>
          </p:cNvSpPr>
          <p:nvPr>
            <p:ph type="sldNum" sz="quarter" idx="16"/>
          </p:nvPr>
        </p:nvSpPr>
        <p:spPr>
          <a:xfrm>
            <a:off x="8077200" y="6492875"/>
            <a:ext cx="1066800" cy="365125"/>
          </a:xfrm>
        </p:spPr>
        <p:txBody>
          <a:bodyPr/>
          <a:lstStyle>
            <a:lvl1pPr>
              <a:defRPr baseline="0" smtClean="0">
                <a:solidFill>
                  <a:schemeClr val="bg1"/>
                </a:solidFill>
              </a:defRPr>
            </a:lvl1pPr>
          </a:lstStyle>
          <a:p>
            <a:pPr>
              <a:defRPr/>
            </a:pPr>
            <a:fld id="{0F8ABFDA-DAF0-4496-8136-3108F5781C5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Rectangle 2"/>
          <p:cNvSpPr/>
          <p:nvPr/>
        </p:nvSpPr>
        <p:spPr>
          <a:xfrm>
            <a:off x="4572000" y="6477000"/>
            <a:ext cx="4572000" cy="381000"/>
          </a:xfrm>
          <a:prstGeom prst="rect">
            <a:avLst/>
          </a:prstGeom>
          <a:solidFill>
            <a:srgbClr val="3333B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4" name="Rectangle 3"/>
          <p:cNvSpPr/>
          <p:nvPr/>
        </p:nvSpPr>
        <p:spPr>
          <a:xfrm>
            <a:off x="0" y="6477000"/>
            <a:ext cx="4572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bg1"/>
              </a:solidFill>
            </a:endParaRPr>
          </a:p>
        </p:txBody>
      </p:sp>
      <p:sp>
        <p:nvSpPr>
          <p:cNvPr id="10" name="Text Placeholder 10"/>
          <p:cNvSpPr>
            <a:spLocks noGrp="1"/>
          </p:cNvSpPr>
          <p:nvPr>
            <p:ph type="body" sz="quarter" idx="13"/>
          </p:nvPr>
        </p:nvSpPr>
        <p:spPr>
          <a:xfrm>
            <a:off x="1066800" y="6477000"/>
            <a:ext cx="3505200" cy="381000"/>
          </a:xfrm>
        </p:spPr>
        <p:txBody>
          <a:bodyPr anchor="ctr">
            <a:normAutofit/>
          </a:bodyPr>
          <a:lstStyle>
            <a:lvl1pPr algn="r">
              <a:buNone/>
              <a:defRPr lang="en-US" sz="1200" kern="1200" baseline="0" dirty="0">
                <a:solidFill>
                  <a:schemeClr val="bg1"/>
                </a:solidFill>
                <a:latin typeface="+mn-lt"/>
                <a:ea typeface="+mn-ea"/>
                <a:cs typeface="+mn-cs"/>
              </a:defRPr>
            </a:lvl1pPr>
            <a:lvl2pPr>
              <a:defRPr baseline="0">
                <a:solidFill>
                  <a:schemeClr val="bg1"/>
                </a:solidFill>
              </a:defRPr>
            </a:lvl2pPr>
            <a:lvl3pPr>
              <a:defRPr baseline="0">
                <a:solidFill>
                  <a:schemeClr val="bg1"/>
                </a:solidFill>
              </a:defRPr>
            </a:lvl3pPr>
            <a:lvl4pPr>
              <a:defRPr baseline="0">
                <a:solidFill>
                  <a:schemeClr val="bg1"/>
                </a:solidFill>
              </a:defRPr>
            </a:lvl4pPr>
            <a:lvl5pPr>
              <a:defRPr baseline="0">
                <a:solidFill>
                  <a:schemeClr val="bg1"/>
                </a:solidFill>
              </a:defRPr>
            </a:lvl5pPr>
          </a:lstStyle>
          <a:p>
            <a:pPr lvl="0"/>
            <a:r>
              <a:rPr lang="en-US"/>
              <a:t>Click to edit Master text styles</a:t>
            </a:r>
          </a:p>
        </p:txBody>
      </p:sp>
      <p:sp>
        <p:nvSpPr>
          <p:cNvPr id="5" name="Date Placeholder 6"/>
          <p:cNvSpPr>
            <a:spLocks noGrp="1"/>
          </p:cNvSpPr>
          <p:nvPr>
            <p:ph type="dt" sz="half" idx="14"/>
          </p:nvPr>
        </p:nvSpPr>
        <p:spPr>
          <a:xfrm>
            <a:off x="0" y="6492875"/>
            <a:ext cx="1066800" cy="365125"/>
          </a:xfrm>
        </p:spPr>
        <p:txBody>
          <a:bodyPr/>
          <a:lstStyle>
            <a:lvl1pPr>
              <a:defRPr baseline="0" smtClean="0">
                <a:solidFill>
                  <a:schemeClr val="bg1"/>
                </a:solidFill>
              </a:defRPr>
            </a:lvl1pPr>
          </a:lstStyle>
          <a:p>
            <a:pPr>
              <a:defRPr/>
            </a:pPr>
            <a:endParaRPr lang="en-US"/>
          </a:p>
        </p:txBody>
      </p:sp>
      <p:sp>
        <p:nvSpPr>
          <p:cNvPr id="6" name="Footer Placeholder 7"/>
          <p:cNvSpPr>
            <a:spLocks noGrp="1"/>
          </p:cNvSpPr>
          <p:nvPr>
            <p:ph type="ftr" sz="quarter" idx="15"/>
          </p:nvPr>
        </p:nvSpPr>
        <p:spPr>
          <a:xfrm>
            <a:off x="4572000" y="6492875"/>
            <a:ext cx="3505200" cy="365125"/>
          </a:xfrm>
        </p:spPr>
        <p:txBody>
          <a:bodyPr/>
          <a:lstStyle>
            <a:lvl1pPr algn="l">
              <a:defRPr baseline="0" smtClean="0">
                <a:solidFill>
                  <a:schemeClr val="bg1"/>
                </a:solidFill>
              </a:defRPr>
            </a:lvl1pPr>
          </a:lstStyle>
          <a:p>
            <a:pPr>
              <a:defRPr/>
            </a:pPr>
            <a:r>
              <a:rPr lang="en-US" dirty="0"/>
              <a:t>Building Successful Peer Production Projects </a:t>
            </a:r>
          </a:p>
        </p:txBody>
      </p:sp>
      <p:sp>
        <p:nvSpPr>
          <p:cNvPr id="7" name="Slide Number Placeholder 8"/>
          <p:cNvSpPr>
            <a:spLocks noGrp="1"/>
          </p:cNvSpPr>
          <p:nvPr>
            <p:ph type="sldNum" sz="quarter" idx="16"/>
          </p:nvPr>
        </p:nvSpPr>
        <p:spPr>
          <a:xfrm>
            <a:off x="8077200" y="6492875"/>
            <a:ext cx="1066800" cy="365125"/>
          </a:xfrm>
        </p:spPr>
        <p:txBody>
          <a:bodyPr/>
          <a:lstStyle>
            <a:lvl1pPr>
              <a:defRPr baseline="0" smtClean="0">
                <a:solidFill>
                  <a:schemeClr val="bg1"/>
                </a:solidFill>
              </a:defRPr>
            </a:lvl1pPr>
          </a:lstStyle>
          <a:p>
            <a:pPr>
              <a:defRPr/>
            </a:pPr>
            <a:fld id="{E7C05FB1-C35B-4870-BC50-C1BF2D042AF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Building Successful Large Online Collaboration Projects </a:t>
            </a:r>
          </a:p>
        </p:txBody>
      </p:sp>
      <p:sp>
        <p:nvSpPr>
          <p:cNvPr id="7" name="Slide Number Placeholder 5"/>
          <p:cNvSpPr>
            <a:spLocks noGrp="1"/>
          </p:cNvSpPr>
          <p:nvPr>
            <p:ph type="sldNum" sz="quarter" idx="12"/>
          </p:nvPr>
        </p:nvSpPr>
        <p:spPr/>
        <p:txBody>
          <a:bodyPr/>
          <a:lstStyle>
            <a:lvl1pPr>
              <a:defRPr/>
            </a:lvl1pPr>
          </a:lstStyle>
          <a:p>
            <a:pPr>
              <a:defRPr/>
            </a:pPr>
            <a:fld id="{E502A947-F0B9-4AC8-B617-2CA04D39997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a:t>Building Successful Large Online Collaboration Projects </a:t>
            </a:r>
          </a:p>
        </p:txBody>
      </p:sp>
      <p:sp>
        <p:nvSpPr>
          <p:cNvPr id="7" name="Slide Number Placeholder 5"/>
          <p:cNvSpPr>
            <a:spLocks noGrp="1"/>
          </p:cNvSpPr>
          <p:nvPr>
            <p:ph type="sldNum" sz="quarter" idx="12"/>
          </p:nvPr>
        </p:nvSpPr>
        <p:spPr/>
        <p:txBody>
          <a:bodyPr/>
          <a:lstStyle>
            <a:lvl1pPr>
              <a:defRPr/>
            </a:lvl1pPr>
          </a:lstStyle>
          <a:p>
            <a:pPr>
              <a:defRPr/>
            </a:pPr>
            <a:fld id="{8DC05516-340B-459A-81CA-6701DA508FD3}"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a:defRPr/>
            </a:pPr>
            <a:r>
              <a:rPr lang="en-US"/>
              <a:t>Building Successful Large Online Collaboration Projects </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D6CB6DE-1033-4C2C-8280-139BC16F7C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66" r:id="rId3"/>
    <p:sldLayoutId id="2147483673" r:id="rId4"/>
    <p:sldLayoutId id="2147483674" r:id="rId5"/>
    <p:sldLayoutId id="2147483675" r:id="rId6"/>
    <p:sldLayoutId id="2147483676" r:id="rId7"/>
    <p:sldLayoutId id="2147483667" r:id="rId8"/>
    <p:sldLayoutId id="2147483668" r:id="rId9"/>
    <p:sldLayoutId id="2147483669" r:id="rId10"/>
    <p:sldLayoutId id="2147483670" r:id="rId11"/>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2.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gif"/></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3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38.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3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4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4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43.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44.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4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gif"/><Relationship Id="rId7" Type="http://schemas.openxmlformats.org/officeDocument/2006/relationships/image" Target="../media/image15.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gif"/></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1.gif"/><Relationship Id="rId4" Type="http://schemas.openxmlformats.org/officeDocument/2006/relationships/image" Target="../media/image14.png"/></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1.gif"/><Relationship Id="rId4" Type="http://schemas.openxmlformats.org/officeDocument/2006/relationships/image" Target="../media/image14.png"/></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1.gif"/><Relationship Id="rId4" Type="http://schemas.openxmlformats.org/officeDocument/2006/relationships/image" Target="../media/image14.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1.gif"/><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2.gif"/><Relationship Id="rId5" Type="http://schemas.openxmlformats.org/officeDocument/2006/relationships/image" Target="../media/image1.gif"/><Relationship Id="rId4" Type="http://schemas.openxmlformats.org/officeDocument/2006/relationships/image" Target="../media/image17.png"/></Relationships>
</file>

<file path=ppt/slides/_rels/slide8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90.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tiff"/><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5"/>
          <p:cNvSpPr>
            <a:spLocks noGrp="1"/>
          </p:cNvSpPr>
          <p:nvPr>
            <p:ph type="ctrTitle"/>
          </p:nvPr>
        </p:nvSpPr>
        <p:spPr>
          <a:xfrm>
            <a:off x="609600" y="1676400"/>
            <a:ext cx="7772400" cy="838200"/>
          </a:xfrm>
        </p:spPr>
        <p:txBody>
          <a:bodyPr/>
          <a:lstStyle/>
          <a:p>
            <a:r>
              <a:rPr lang="en-US" sz="4000" dirty="0"/>
              <a:t>Value Sensitive Algorithm Design</a:t>
            </a:r>
          </a:p>
        </p:txBody>
      </p:sp>
      <p:sp>
        <p:nvSpPr>
          <p:cNvPr id="17" name="Subtitle 16"/>
          <p:cNvSpPr>
            <a:spLocks noGrp="1"/>
          </p:cNvSpPr>
          <p:nvPr>
            <p:ph type="subTitle" idx="1"/>
          </p:nvPr>
        </p:nvSpPr>
        <p:spPr>
          <a:xfrm>
            <a:off x="1371600" y="3714750"/>
            <a:ext cx="5943600" cy="1847850"/>
          </a:xfrm>
        </p:spPr>
        <p:txBody>
          <a:bodyPr rtlCol="0">
            <a:normAutofit/>
          </a:bodyPr>
          <a:lstStyle/>
          <a:p>
            <a:pPr fontAlgn="auto">
              <a:spcAft>
                <a:spcPts val="0"/>
              </a:spcAft>
              <a:buFont typeface="Arial" pitchFamily="34" charset="0"/>
              <a:buNone/>
              <a:defRPr/>
            </a:pPr>
            <a:r>
              <a:rPr lang="en-US" sz="2800" b="1" dirty="0">
                <a:solidFill>
                  <a:schemeClr val="tx1"/>
                </a:solidFill>
              </a:rPr>
              <a:t>Haiyi Zhu, Bowen Yu, Loren </a:t>
            </a:r>
            <a:r>
              <a:rPr lang="en-US" sz="2800" b="1" dirty="0" err="1">
                <a:solidFill>
                  <a:schemeClr val="tx1"/>
                </a:solidFill>
              </a:rPr>
              <a:t>Terveen</a:t>
            </a:r>
            <a:endParaRPr lang="en-US" sz="2800" b="1" dirty="0">
              <a:solidFill>
                <a:schemeClr val="tx1"/>
              </a:solidFill>
            </a:endParaRPr>
          </a:p>
          <a:p>
            <a:pPr fontAlgn="auto">
              <a:spcAft>
                <a:spcPts val="0"/>
              </a:spcAft>
              <a:buFont typeface="Arial" pitchFamily="34" charset="0"/>
              <a:buNone/>
              <a:defRPr/>
            </a:pPr>
            <a:r>
              <a:rPr lang="en-US" sz="2400" b="1" dirty="0" err="1">
                <a:solidFill>
                  <a:schemeClr val="tx1"/>
                </a:solidFill>
              </a:rPr>
              <a:t>GroupLens</a:t>
            </a:r>
            <a:r>
              <a:rPr lang="en-US" sz="2400" b="1" dirty="0">
                <a:solidFill>
                  <a:schemeClr val="tx1"/>
                </a:solidFill>
              </a:rPr>
              <a:t> Center</a:t>
            </a:r>
          </a:p>
          <a:p>
            <a:pPr fontAlgn="auto">
              <a:spcAft>
                <a:spcPts val="0"/>
              </a:spcAft>
              <a:buFont typeface="Arial" pitchFamily="34" charset="0"/>
              <a:buNone/>
              <a:defRPr/>
            </a:pPr>
            <a:r>
              <a:rPr lang="en-US" sz="2400" b="1" dirty="0">
                <a:solidFill>
                  <a:schemeClr val="tx1"/>
                </a:solidFill>
              </a:rPr>
              <a:t>University of Minnesota, Twin Cities</a:t>
            </a:r>
          </a:p>
          <a:p>
            <a:pPr fontAlgn="auto">
              <a:spcAft>
                <a:spcPts val="0"/>
              </a:spcAft>
              <a:buFont typeface="Arial" pitchFamily="34" charset="0"/>
              <a:buNone/>
              <a:defRPr/>
            </a:pPr>
            <a:r>
              <a:rPr lang="en-US" sz="2400" b="1" dirty="0">
                <a:solidFill>
                  <a:schemeClr val="tx1"/>
                </a:solidFill>
              </a:rPr>
              <a:t>2018.06.25</a:t>
            </a:r>
          </a:p>
        </p:txBody>
      </p:sp>
      <p:sp>
        <p:nvSpPr>
          <p:cNvPr id="2" name="Slide Number Placeholder 1"/>
          <p:cNvSpPr>
            <a:spLocks noGrp="1"/>
          </p:cNvSpPr>
          <p:nvPr>
            <p:ph type="sldNum" sz="quarter" idx="12"/>
          </p:nvPr>
        </p:nvSpPr>
        <p:spPr/>
        <p:txBody>
          <a:bodyPr/>
          <a:lstStyle/>
          <a:p>
            <a:pPr>
              <a:defRPr/>
            </a:pPr>
            <a:fld id="{C06CB4F1-E69D-4458-B775-B121381A0F56}" type="slidenum">
              <a:rPr lang="en-US" smtClean="0"/>
              <a:pPr>
                <a:defRPr/>
              </a:pPr>
              <a:t>1</a:t>
            </a:fld>
            <a:endParaRPr lang="en-US" dirty="0"/>
          </a:p>
        </p:txBody>
      </p:sp>
      <p:sp>
        <p:nvSpPr>
          <p:cNvPr id="3"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p:cNvSpPr>
            <a:spLocks noChangeArrowheads="1"/>
          </p:cNvSpPr>
          <p:nvPr/>
        </p:nvSpPr>
        <p:spPr bwMode="auto">
          <a:xfrm>
            <a:off x="457200" y="438150"/>
            <a:ext cx="221246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sz="3200" b="1" dirty="0">
                <a:latin typeface="Arial" pitchFamily="34" charset="0"/>
                <a:cs typeface="Arial" pitchFamily="34" charset="0"/>
              </a:rPr>
              <a:t>HCIC 2018</a:t>
            </a:r>
            <a:endParaRPr kumimoji="0" lang="en-US" altLang="en-US" sz="1600" b="0" i="0" u="none" strike="noStrike" cap="none" normalizeH="0" baseline="0" dirty="0">
              <a:ln>
                <a:noFill/>
              </a:ln>
              <a:solidFill>
                <a:schemeClr val="tx1"/>
              </a:solidFill>
              <a:effectLst/>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10</a:t>
            </a:fld>
            <a:endParaRPr lang="en-US" dirty="0"/>
          </a:p>
        </p:txBody>
      </p:sp>
      <p:sp>
        <p:nvSpPr>
          <p:cNvPr id="9" name="Title 1"/>
          <p:cNvSpPr>
            <a:spLocks noGrp="1"/>
          </p:cNvSpPr>
          <p:nvPr>
            <p:ph type="title"/>
          </p:nvPr>
        </p:nvSpPr>
        <p:spPr>
          <a:xfrm>
            <a:off x="0" y="0"/>
            <a:ext cx="9525000" cy="762000"/>
          </a:xfrm>
        </p:spPr>
        <p:txBody>
          <a:bodyPr/>
          <a:lstStyle/>
          <a:p>
            <a:r>
              <a:rPr lang="en-US" sz="3200" b="1" dirty="0"/>
              <a:t>Unintended Biases of AI Algorithms </a:t>
            </a:r>
          </a:p>
        </p:txBody>
      </p:sp>
      <p:sp>
        <p:nvSpPr>
          <p:cNvPr id="10" name="Content Placeholder 1">
            <a:extLst>
              <a:ext uri="{FF2B5EF4-FFF2-40B4-BE49-F238E27FC236}">
                <a16:creationId xmlns:a16="http://schemas.microsoft.com/office/drawing/2014/main" id="{647D2575-697C-474F-865B-9790FA7BA862}"/>
              </a:ext>
            </a:extLst>
          </p:cNvPr>
          <p:cNvSpPr>
            <a:spLocks noGrp="1"/>
          </p:cNvSpPr>
          <p:nvPr>
            <p:ph idx="1"/>
          </p:nvPr>
        </p:nvSpPr>
        <p:spPr>
          <a:xfrm>
            <a:off x="610960" y="1524000"/>
            <a:ext cx="7466240" cy="4419600"/>
          </a:xfrm>
        </p:spPr>
        <p:txBody>
          <a:bodyPr/>
          <a:lstStyle/>
          <a:p>
            <a:pPr>
              <a:buFont typeface="Arial" panose="020B0604020202020204" pitchFamily="34" charset="0"/>
              <a:buChar char="•"/>
            </a:pPr>
            <a:endParaRPr lang="en-US" sz="1800" dirty="0"/>
          </a:p>
          <a:p>
            <a:pPr marL="0" indent="0">
              <a:buNone/>
            </a:pPr>
            <a:endParaRPr lang="en-US" sz="2400" b="1" dirty="0"/>
          </a:p>
        </p:txBody>
      </p:sp>
      <p:sp>
        <p:nvSpPr>
          <p:cNvPr id="6" name="Content Placeholder 1">
            <a:extLst>
              <a:ext uri="{FF2B5EF4-FFF2-40B4-BE49-F238E27FC236}">
                <a16:creationId xmlns:a16="http://schemas.microsoft.com/office/drawing/2014/main" id="{B925738F-27AA-F549-B706-EACF8BC1D2CB}"/>
              </a:ext>
            </a:extLst>
          </p:cNvPr>
          <p:cNvSpPr txBox="1">
            <a:spLocks/>
          </p:cNvSpPr>
          <p:nvPr/>
        </p:nvSpPr>
        <p:spPr bwMode="auto">
          <a:xfrm>
            <a:off x="610960" y="1524000"/>
            <a:ext cx="792344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In Wikipedia, among good-intentioned editors, </a:t>
            </a:r>
            <a:r>
              <a:rPr lang="en-US" sz="2400" b="1" dirty="0"/>
              <a:t>newcomers’</a:t>
            </a:r>
            <a:r>
              <a:rPr lang="en-US" sz="2400" dirty="0"/>
              <a:t> edits</a:t>
            </a:r>
            <a:r>
              <a:rPr lang="en-US" sz="2400" b="1" dirty="0"/>
              <a:t> </a:t>
            </a:r>
            <a:r>
              <a:rPr lang="en-US" sz="2400" dirty="0"/>
              <a:t>are more likely to be classified as low quality compared to </a:t>
            </a:r>
            <a:r>
              <a:rPr lang="en-US" sz="2400" b="1" dirty="0"/>
              <a:t>experienced editors</a:t>
            </a:r>
            <a:r>
              <a:rPr lang="en-US" sz="2400" dirty="0"/>
              <a:t> (</a:t>
            </a:r>
            <a:r>
              <a:rPr lang="en-US" sz="2400" dirty="0" err="1"/>
              <a:t>Halfaker</a:t>
            </a:r>
            <a:r>
              <a:rPr lang="en-US" sz="2400" dirty="0"/>
              <a:t> et al. 2011). </a:t>
            </a:r>
          </a:p>
          <a:p>
            <a:pPr>
              <a:buFont typeface="Arial" panose="020B0604020202020204" pitchFamily="34" charset="0"/>
              <a:buChar char="•"/>
            </a:pPr>
            <a:endParaRPr lang="en-US" sz="1800" dirty="0"/>
          </a:p>
          <a:p>
            <a:pPr>
              <a:buFont typeface="Arial" panose="020B0604020202020204" pitchFamily="34" charset="0"/>
              <a:buChar char="•"/>
            </a:pPr>
            <a:endParaRPr lang="en-US" sz="1800" dirty="0"/>
          </a:p>
          <a:p>
            <a:pPr marL="0" indent="0">
              <a:buFontTx/>
              <a:buNone/>
            </a:pPr>
            <a:endParaRPr lang="en-US" sz="2400" b="1" dirty="0"/>
          </a:p>
        </p:txBody>
      </p:sp>
    </p:spTree>
    <p:extLst>
      <p:ext uri="{BB962C8B-B14F-4D97-AF65-F5344CB8AC3E}">
        <p14:creationId xmlns:p14="http://schemas.microsoft.com/office/powerpoint/2010/main" val="46523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11</a:t>
            </a:fld>
            <a:endParaRPr lang="en-US" dirty="0"/>
          </a:p>
        </p:txBody>
      </p:sp>
      <p:sp>
        <p:nvSpPr>
          <p:cNvPr id="9" name="Title 1"/>
          <p:cNvSpPr>
            <a:spLocks noGrp="1"/>
          </p:cNvSpPr>
          <p:nvPr>
            <p:ph type="title"/>
          </p:nvPr>
        </p:nvSpPr>
        <p:spPr>
          <a:xfrm>
            <a:off x="0" y="0"/>
            <a:ext cx="9525000" cy="762000"/>
          </a:xfrm>
        </p:spPr>
        <p:txBody>
          <a:bodyPr/>
          <a:lstStyle/>
          <a:p>
            <a:pPr algn="l"/>
            <a:r>
              <a:rPr lang="en-US" sz="3200" b="1" dirty="0"/>
              <a:t>Biases Cause Negative Impacts </a:t>
            </a:r>
          </a:p>
        </p:txBody>
      </p:sp>
      <p:sp>
        <p:nvSpPr>
          <p:cNvPr id="10" name="Content Placeholder 1">
            <a:extLst>
              <a:ext uri="{FF2B5EF4-FFF2-40B4-BE49-F238E27FC236}">
                <a16:creationId xmlns:a16="http://schemas.microsoft.com/office/drawing/2014/main" id="{647D2575-697C-474F-865B-9790FA7BA862}"/>
              </a:ext>
            </a:extLst>
          </p:cNvPr>
          <p:cNvSpPr>
            <a:spLocks noGrp="1"/>
          </p:cNvSpPr>
          <p:nvPr>
            <p:ph idx="1"/>
          </p:nvPr>
        </p:nvSpPr>
        <p:spPr>
          <a:xfrm>
            <a:off x="610960" y="1524000"/>
            <a:ext cx="7466240" cy="4419600"/>
          </a:xfrm>
        </p:spPr>
        <p:txBody>
          <a:bodyPr/>
          <a:lstStyle/>
          <a:p>
            <a:pPr>
              <a:buFont typeface="Arial" panose="020B0604020202020204" pitchFamily="34" charset="0"/>
              <a:buChar char="•"/>
            </a:pPr>
            <a:endParaRPr lang="en-US" sz="1800" dirty="0"/>
          </a:p>
          <a:p>
            <a:pPr marL="0" indent="0">
              <a:buNone/>
            </a:pPr>
            <a:endParaRPr lang="en-US" sz="2400" b="1" dirty="0"/>
          </a:p>
        </p:txBody>
      </p:sp>
      <p:pic>
        <p:nvPicPr>
          <p:cNvPr id="2" name="Picture 1">
            <a:extLst>
              <a:ext uri="{FF2B5EF4-FFF2-40B4-BE49-F238E27FC236}">
                <a16:creationId xmlns:a16="http://schemas.microsoft.com/office/drawing/2014/main" id="{6B17B39F-CF71-0A44-B6EA-CCAE29EBF333}"/>
              </a:ext>
            </a:extLst>
          </p:cNvPr>
          <p:cNvPicPr>
            <a:picLocks noChangeAspect="1"/>
          </p:cNvPicPr>
          <p:nvPr/>
        </p:nvPicPr>
        <p:blipFill>
          <a:blip r:embed="rId3"/>
          <a:stretch>
            <a:fillRect/>
          </a:stretch>
        </p:blipFill>
        <p:spPr>
          <a:xfrm>
            <a:off x="914399" y="1178602"/>
            <a:ext cx="6722159" cy="3393398"/>
          </a:xfrm>
          <a:prstGeom prst="rect">
            <a:avLst/>
          </a:prstGeom>
        </p:spPr>
      </p:pic>
      <p:sp>
        <p:nvSpPr>
          <p:cNvPr id="3" name="Rectangle 2">
            <a:extLst>
              <a:ext uri="{FF2B5EF4-FFF2-40B4-BE49-F238E27FC236}">
                <a16:creationId xmlns:a16="http://schemas.microsoft.com/office/drawing/2014/main" id="{CB50FBA3-750B-0142-9433-EC53BF6748C3}"/>
              </a:ext>
            </a:extLst>
          </p:cNvPr>
          <p:cNvSpPr/>
          <p:nvPr/>
        </p:nvSpPr>
        <p:spPr>
          <a:xfrm>
            <a:off x="610960" y="4743272"/>
            <a:ext cx="7772400" cy="1200328"/>
          </a:xfrm>
          <a:prstGeom prst="rect">
            <a:avLst/>
          </a:prstGeom>
        </p:spPr>
        <p:txBody>
          <a:bodyPr wrap="square">
            <a:spAutoFit/>
          </a:bodyPr>
          <a:lstStyle/>
          <a:p>
            <a:r>
              <a:rPr lang="en-US" sz="2400" dirty="0">
                <a:latin typeface="+mn-lt"/>
              </a:rPr>
              <a:t>The algorithmic tools used to reject contributions are implicated as </a:t>
            </a:r>
            <a:r>
              <a:rPr lang="en-US" sz="2400" b="1" dirty="0">
                <a:latin typeface="+mn-lt"/>
              </a:rPr>
              <a:t>one of the key causes of decreased newcomer retention </a:t>
            </a:r>
            <a:r>
              <a:rPr lang="en-US" sz="2400" dirty="0">
                <a:latin typeface="+mn-lt"/>
              </a:rPr>
              <a:t>(</a:t>
            </a:r>
            <a:r>
              <a:rPr lang="en-US" sz="2400" dirty="0" err="1">
                <a:latin typeface="+mn-lt"/>
              </a:rPr>
              <a:t>Halfaker</a:t>
            </a:r>
            <a:r>
              <a:rPr lang="en-US" sz="2400" dirty="0">
                <a:latin typeface="+mn-lt"/>
              </a:rPr>
              <a:t> et al. 2011)</a:t>
            </a:r>
          </a:p>
        </p:txBody>
      </p:sp>
    </p:spTree>
    <p:extLst>
      <p:ext uri="{BB962C8B-B14F-4D97-AF65-F5344CB8AC3E}">
        <p14:creationId xmlns:p14="http://schemas.microsoft.com/office/powerpoint/2010/main" val="325240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2800" b="1" dirty="0"/>
              <a:t>Properties of Intelligent Systems</a:t>
            </a:r>
            <a:endParaRPr lang="en-US" sz="3200" b="1" dirty="0"/>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12</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524000"/>
            <a:ext cx="7466240" cy="4419600"/>
          </a:xfrm>
        </p:spPr>
        <p:txBody>
          <a:bodyPr/>
          <a:lstStyle/>
          <a:p>
            <a:pPr>
              <a:buFont typeface="Arial" panose="020B0604020202020204" pitchFamily="34" charset="0"/>
              <a:buChar char="•"/>
            </a:pPr>
            <a:r>
              <a:rPr lang="en-US" sz="2400" dirty="0"/>
              <a:t>Evaluate certain aspect of a subject, often a person.</a:t>
            </a:r>
          </a:p>
          <a:p>
            <a:pPr marL="0" indent="0">
              <a:buNone/>
            </a:pPr>
            <a:endParaRPr lang="en-US" sz="1600" dirty="0"/>
          </a:p>
          <a:p>
            <a:pPr>
              <a:buFont typeface="Arial" panose="020B0604020202020204" pitchFamily="34" charset="0"/>
              <a:buChar char="•"/>
            </a:pPr>
            <a:r>
              <a:rPr lang="en-US" sz="2400" dirty="0"/>
              <a:t>Evaluation outcomes are </a:t>
            </a:r>
            <a:r>
              <a:rPr lang="en-US" sz="2400" b="1" dirty="0"/>
              <a:t>unobservable or difficult-to-observe</a:t>
            </a:r>
            <a:r>
              <a:rPr lang="en-US" sz="2400" dirty="0"/>
              <a:t> (no clear ground-truth).</a:t>
            </a:r>
          </a:p>
          <a:p>
            <a:pPr>
              <a:buFont typeface="Arial" panose="020B0604020202020204" pitchFamily="34" charset="0"/>
              <a:buChar char="•"/>
            </a:pPr>
            <a:endParaRPr lang="en-US" sz="2400" dirty="0"/>
          </a:p>
          <a:p>
            <a:pPr>
              <a:buFont typeface="Arial" panose="020B0604020202020204" pitchFamily="34" charset="0"/>
              <a:buChar char="•"/>
            </a:pPr>
            <a:r>
              <a:rPr lang="en-US" sz="2400" b="1" dirty="0"/>
              <a:t>Social</a:t>
            </a:r>
            <a:r>
              <a:rPr lang="en-US" sz="2400" dirty="0"/>
              <a:t> problem, with </a:t>
            </a:r>
            <a:r>
              <a:rPr lang="en-US" sz="2400" b="1" dirty="0"/>
              <a:t>multiple</a:t>
            </a:r>
            <a:r>
              <a:rPr lang="en-US" sz="2400" dirty="0"/>
              <a:t> stakeholders involved. </a:t>
            </a:r>
          </a:p>
          <a:p>
            <a:pPr>
              <a:buFont typeface="Arial" panose="020B0604020202020204" pitchFamily="34" charset="0"/>
              <a:buChar char="•"/>
            </a:pPr>
            <a:endParaRPr lang="en-US" sz="2400" dirty="0">
              <a:solidFill>
                <a:schemeClr val="tx1">
                  <a:lumMod val="50000"/>
                  <a:lumOff val="50000"/>
                </a:schemeClr>
              </a:solidFill>
            </a:endParaRPr>
          </a:p>
          <a:p>
            <a:pPr>
              <a:buFont typeface="Arial" panose="020B0604020202020204" pitchFamily="34" charset="0"/>
              <a:buChar char="•"/>
            </a:pPr>
            <a:endParaRPr lang="en-US" sz="1800" dirty="0"/>
          </a:p>
          <a:p>
            <a:pPr marL="0" indent="0">
              <a:buNone/>
            </a:pPr>
            <a:endParaRPr lang="en-US" sz="2400" b="1" dirty="0"/>
          </a:p>
        </p:txBody>
      </p:sp>
    </p:spTree>
    <p:extLst>
      <p:ext uri="{BB962C8B-B14F-4D97-AF65-F5344CB8AC3E}">
        <p14:creationId xmlns:p14="http://schemas.microsoft.com/office/powerpoint/2010/main" val="2926853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13</a:t>
            </a:fld>
            <a:endParaRPr lang="en-US" dirty="0"/>
          </a:p>
        </p:txBody>
      </p:sp>
      <p:sp>
        <p:nvSpPr>
          <p:cNvPr id="9" name="Title 1"/>
          <p:cNvSpPr>
            <a:spLocks noGrp="1"/>
          </p:cNvSpPr>
          <p:nvPr>
            <p:ph type="title"/>
          </p:nvPr>
        </p:nvSpPr>
        <p:spPr>
          <a:xfrm>
            <a:off x="0" y="0"/>
            <a:ext cx="9525000" cy="762000"/>
          </a:xfrm>
        </p:spPr>
        <p:txBody>
          <a:bodyPr/>
          <a:lstStyle/>
          <a:p>
            <a:pPr algn="l"/>
            <a:r>
              <a:rPr lang="en-US" sz="3200" b="1" dirty="0"/>
              <a:t>Question</a:t>
            </a:r>
          </a:p>
        </p:txBody>
      </p:sp>
      <p:sp>
        <p:nvSpPr>
          <p:cNvPr id="10" name="Content Placeholder 1">
            <a:extLst>
              <a:ext uri="{FF2B5EF4-FFF2-40B4-BE49-F238E27FC236}">
                <a16:creationId xmlns:a16="http://schemas.microsoft.com/office/drawing/2014/main" id="{647D2575-697C-474F-865B-9790FA7BA862}"/>
              </a:ext>
            </a:extLst>
          </p:cNvPr>
          <p:cNvSpPr>
            <a:spLocks noGrp="1"/>
          </p:cNvSpPr>
          <p:nvPr>
            <p:ph idx="1"/>
          </p:nvPr>
        </p:nvSpPr>
        <p:spPr>
          <a:xfrm>
            <a:off x="610960" y="1524000"/>
            <a:ext cx="7466240" cy="4419600"/>
          </a:xfrm>
        </p:spPr>
        <p:txBody>
          <a:bodyPr/>
          <a:lstStyle/>
          <a:p>
            <a:pPr>
              <a:buFont typeface="Arial" panose="020B0604020202020204" pitchFamily="34" charset="0"/>
              <a:buChar char="•"/>
            </a:pPr>
            <a:endParaRPr lang="en-US" sz="1800" dirty="0"/>
          </a:p>
          <a:p>
            <a:pPr marL="0" indent="0">
              <a:buNone/>
            </a:pPr>
            <a:endParaRPr lang="en-US" sz="2400" b="1" dirty="0"/>
          </a:p>
        </p:txBody>
      </p:sp>
      <p:sp>
        <p:nvSpPr>
          <p:cNvPr id="6" name="Content Placeholder 1">
            <a:extLst>
              <a:ext uri="{FF2B5EF4-FFF2-40B4-BE49-F238E27FC236}">
                <a16:creationId xmlns:a16="http://schemas.microsoft.com/office/drawing/2014/main" id="{B925738F-27AA-F549-B706-EACF8BC1D2CB}"/>
              </a:ext>
            </a:extLst>
          </p:cNvPr>
          <p:cNvSpPr txBox="1">
            <a:spLocks/>
          </p:cNvSpPr>
          <p:nvPr/>
        </p:nvSpPr>
        <p:spPr bwMode="auto">
          <a:xfrm>
            <a:off x="610960" y="1524000"/>
            <a:ext cx="792344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How can we </a:t>
            </a:r>
            <a:r>
              <a:rPr lang="en-US" sz="2400" b="1" dirty="0"/>
              <a:t>improve algorithm acceptance, avoid bias, </a:t>
            </a:r>
            <a:r>
              <a:rPr lang="en-US" sz="2400" dirty="0"/>
              <a:t>and</a:t>
            </a:r>
            <a:r>
              <a:rPr lang="en-US" sz="2400" b="1" dirty="0"/>
              <a:t> prevent negative impacts</a:t>
            </a:r>
            <a:r>
              <a:rPr lang="en-US" sz="2400" dirty="0"/>
              <a:t>?  </a:t>
            </a:r>
          </a:p>
          <a:p>
            <a:pPr>
              <a:buFont typeface="Arial" panose="020B0604020202020204" pitchFamily="34" charset="0"/>
              <a:buChar char="•"/>
            </a:pPr>
            <a:endParaRPr lang="en-US" sz="1800" dirty="0"/>
          </a:p>
          <a:p>
            <a:pPr>
              <a:buFont typeface="Arial" panose="020B0604020202020204" pitchFamily="34" charset="0"/>
              <a:buChar char="•"/>
            </a:pPr>
            <a:r>
              <a:rPr lang="en-US" sz="2400" dirty="0"/>
              <a:t>Algorithm auditing (e.g., </a:t>
            </a:r>
            <a:r>
              <a:rPr lang="en-US" sz="2400" dirty="0" err="1"/>
              <a:t>Sandvig</a:t>
            </a:r>
            <a:r>
              <a:rPr lang="en-US" sz="2400" dirty="0"/>
              <a:t> et al. 2014)</a:t>
            </a:r>
          </a:p>
          <a:p>
            <a:pPr>
              <a:buFont typeface="Arial" panose="020B0604020202020204" pitchFamily="34" charset="0"/>
              <a:buChar char="•"/>
            </a:pPr>
            <a:r>
              <a:rPr lang="en-US" sz="2400" dirty="0"/>
              <a:t>Fairness-aware machine learning (e.g., </a:t>
            </a:r>
            <a:r>
              <a:rPr lang="en-US" sz="2400" dirty="0" err="1"/>
              <a:t>Kamishima</a:t>
            </a:r>
            <a:r>
              <a:rPr lang="en-US" sz="2400" dirty="0"/>
              <a:t> et al. 2011).</a:t>
            </a:r>
          </a:p>
          <a:p>
            <a:pPr>
              <a:buFont typeface="Arial" panose="020B0604020202020204" pitchFamily="34" charset="0"/>
              <a:buChar char="•"/>
            </a:pPr>
            <a:r>
              <a:rPr lang="en-US" sz="2400" dirty="0"/>
              <a:t>Instead, we look into the </a:t>
            </a:r>
            <a:r>
              <a:rPr lang="en-US" sz="2400" b="1" dirty="0"/>
              <a:t>algorithm creation process</a:t>
            </a:r>
            <a:r>
              <a:rPr lang="en-US" sz="2400" dirty="0"/>
              <a:t>.  </a:t>
            </a:r>
          </a:p>
          <a:p>
            <a:pPr marL="0" indent="0">
              <a:buFontTx/>
              <a:buNone/>
            </a:pPr>
            <a:endParaRPr lang="en-US" sz="2400" b="1" dirty="0"/>
          </a:p>
        </p:txBody>
      </p:sp>
    </p:spTree>
    <p:extLst>
      <p:ext uri="{BB962C8B-B14F-4D97-AF65-F5344CB8AC3E}">
        <p14:creationId xmlns:p14="http://schemas.microsoft.com/office/powerpoint/2010/main" val="116338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FBF94C-4022-EA4B-84B6-8DEA2893D710}"/>
              </a:ext>
            </a:extLst>
          </p:cNvPr>
          <p:cNvSpPr>
            <a:spLocks noGrp="1"/>
          </p:cNvSpPr>
          <p:nvPr>
            <p:ph type="title"/>
          </p:nvPr>
        </p:nvSpPr>
        <p:spPr/>
        <p:txBody>
          <a:bodyPr/>
          <a:lstStyle/>
          <a:p>
            <a:r>
              <a:rPr lang="en-US" sz="3200" b="1" dirty="0"/>
              <a:t>Traditional Approach</a:t>
            </a:r>
          </a:p>
        </p:txBody>
      </p:sp>
      <p:sp>
        <p:nvSpPr>
          <p:cNvPr id="4" name="Slide Number Placeholder 3">
            <a:extLst>
              <a:ext uri="{FF2B5EF4-FFF2-40B4-BE49-F238E27FC236}">
                <a16:creationId xmlns:a16="http://schemas.microsoft.com/office/drawing/2014/main" id="{08C718E4-D4C7-6C49-BFD8-4AC7BB61896E}"/>
              </a:ext>
            </a:extLst>
          </p:cNvPr>
          <p:cNvSpPr>
            <a:spLocks noGrp="1"/>
          </p:cNvSpPr>
          <p:nvPr>
            <p:ph type="sldNum" sz="quarter" idx="12"/>
          </p:nvPr>
        </p:nvSpPr>
        <p:spPr/>
        <p:txBody>
          <a:bodyPr/>
          <a:lstStyle/>
          <a:p>
            <a:pPr>
              <a:defRPr/>
            </a:pPr>
            <a:fld id="{5BC7FEBF-A170-470C-A369-F0D066FB58E5}" type="slidenum">
              <a:rPr lang="en-US" smtClean="0"/>
              <a:pPr>
                <a:defRPr/>
              </a:pPr>
              <a:t>14</a:t>
            </a:fld>
            <a:endParaRPr lang="en-US" dirty="0"/>
          </a:p>
        </p:txBody>
      </p:sp>
      <p:graphicFrame>
        <p:nvGraphicFramePr>
          <p:cNvPr id="30" name="Diagram 29">
            <a:extLst>
              <a:ext uri="{FF2B5EF4-FFF2-40B4-BE49-F238E27FC236}">
                <a16:creationId xmlns:a16="http://schemas.microsoft.com/office/drawing/2014/main" id="{C21D37AC-F5E3-7C4F-A221-4DADB1230BDD}"/>
              </a:ext>
            </a:extLst>
          </p:cNvPr>
          <p:cNvGraphicFramePr/>
          <p:nvPr>
            <p:extLst/>
          </p:nvPr>
        </p:nvGraphicFramePr>
        <p:xfrm>
          <a:off x="5294116" y="1095336"/>
          <a:ext cx="3240284" cy="5305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a:extLst>
              <a:ext uri="{FF2B5EF4-FFF2-40B4-BE49-F238E27FC236}">
                <a16:creationId xmlns:a16="http://schemas.microsoft.com/office/drawing/2014/main" id="{F181D353-8BB5-014A-B55A-55FBFAD42759}"/>
              </a:ext>
            </a:extLst>
          </p:cNvPr>
          <p:cNvGrpSpPr/>
          <p:nvPr/>
        </p:nvGrpSpPr>
        <p:grpSpPr>
          <a:xfrm>
            <a:off x="304800" y="1066800"/>
            <a:ext cx="4940424" cy="1616312"/>
            <a:chOff x="304800" y="1066800"/>
            <a:chExt cx="4940424" cy="1616312"/>
          </a:xfrm>
        </p:grpSpPr>
        <p:sp>
          <p:nvSpPr>
            <p:cNvPr id="7" name="TextBox 6">
              <a:extLst>
                <a:ext uri="{FF2B5EF4-FFF2-40B4-BE49-F238E27FC236}">
                  <a16:creationId xmlns:a16="http://schemas.microsoft.com/office/drawing/2014/main" id="{0F4A0D7D-EEBE-234F-BF9E-C292C38FA1C9}"/>
                </a:ext>
              </a:extLst>
            </p:cNvPr>
            <p:cNvSpPr txBox="1"/>
            <p:nvPr/>
          </p:nvSpPr>
          <p:spPr>
            <a:xfrm>
              <a:off x="304800" y="1423193"/>
              <a:ext cx="2933194" cy="1259919"/>
            </a:xfrm>
            <a:prstGeom prst="roundRect">
              <a:avLst/>
            </a:prstGeom>
            <a:solidFill>
              <a:schemeClr val="accent2">
                <a:lumMod val="20000"/>
                <a:lumOff val="80000"/>
              </a:schemeClr>
            </a:solidFill>
            <a:ln w="6350">
              <a:solidFill>
                <a:schemeClr val="accent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t>Stakeholders</a:t>
              </a:r>
            </a:p>
            <a:p>
              <a:pPr marL="342900" indent="-342900">
                <a:buFont typeface="Arial"/>
                <a:buChar char="•"/>
              </a:pPr>
              <a:r>
                <a:rPr lang="en-US" sz="1600" dirty="0"/>
                <a:t>Users of algorithmic tools</a:t>
              </a:r>
            </a:p>
            <a:p>
              <a:pPr marL="342900" indent="-342900">
                <a:buFont typeface="Arial"/>
                <a:buChar char="•"/>
              </a:pPr>
              <a:r>
                <a:rPr lang="en-US" sz="1600" dirty="0"/>
                <a:t>People who are affected by the algorithms</a:t>
              </a:r>
            </a:p>
          </p:txBody>
        </p:sp>
        <p:sp>
          <p:nvSpPr>
            <p:cNvPr id="33" name="TextBox 32">
              <a:extLst>
                <a:ext uri="{FF2B5EF4-FFF2-40B4-BE49-F238E27FC236}">
                  <a16:creationId xmlns:a16="http://schemas.microsoft.com/office/drawing/2014/main" id="{1FE21349-E25C-FE4A-AEB4-A3F3EEFDEDA2}"/>
                </a:ext>
              </a:extLst>
            </p:cNvPr>
            <p:cNvSpPr txBox="1"/>
            <p:nvPr/>
          </p:nvSpPr>
          <p:spPr>
            <a:xfrm>
              <a:off x="3581400" y="1066800"/>
              <a:ext cx="1520997" cy="584775"/>
            </a:xfrm>
            <a:prstGeom prst="rect">
              <a:avLst/>
            </a:prstGeom>
            <a:noFill/>
          </p:spPr>
          <p:txBody>
            <a:bodyPr wrap="square" rtlCol="0">
              <a:spAutoFit/>
            </a:bodyPr>
            <a:lstStyle/>
            <a:p>
              <a:r>
                <a:rPr lang="en-US" sz="1600" dirty="0"/>
                <a:t>Provide data (Passively)</a:t>
              </a:r>
            </a:p>
          </p:txBody>
        </p:sp>
        <p:sp>
          <p:nvSpPr>
            <p:cNvPr id="39" name="Right Arrow 38">
              <a:extLst>
                <a:ext uri="{FF2B5EF4-FFF2-40B4-BE49-F238E27FC236}">
                  <a16:creationId xmlns:a16="http://schemas.microsoft.com/office/drawing/2014/main" id="{3E903E68-6D66-BB49-9BB0-D4D82338DBBD}"/>
                </a:ext>
              </a:extLst>
            </p:cNvPr>
            <p:cNvSpPr/>
            <p:nvPr/>
          </p:nvSpPr>
          <p:spPr>
            <a:xfrm>
              <a:off x="3429000" y="1600200"/>
              <a:ext cx="1816224" cy="184012"/>
            </a:xfrm>
            <a:prstGeom prst="rightArrow">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Down Arrow 1">
            <a:extLst>
              <a:ext uri="{FF2B5EF4-FFF2-40B4-BE49-F238E27FC236}">
                <a16:creationId xmlns:a16="http://schemas.microsoft.com/office/drawing/2014/main" id="{670253E4-592D-C249-84CF-F549380AE59B}"/>
              </a:ext>
            </a:extLst>
          </p:cNvPr>
          <p:cNvSpPr/>
          <p:nvPr/>
        </p:nvSpPr>
        <p:spPr>
          <a:xfrm>
            <a:off x="6705600" y="2133600"/>
            <a:ext cx="3810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BD085BB9-28C8-8A46-9040-22FAF43F540B}"/>
              </a:ext>
            </a:extLst>
          </p:cNvPr>
          <p:cNvSpPr/>
          <p:nvPr/>
        </p:nvSpPr>
        <p:spPr>
          <a:xfrm>
            <a:off x="6705600" y="5181600"/>
            <a:ext cx="3810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874085A-4FDC-694C-AE96-C940D943DEB5}"/>
              </a:ext>
            </a:extLst>
          </p:cNvPr>
          <p:cNvSpPr txBox="1"/>
          <p:nvPr/>
        </p:nvSpPr>
        <p:spPr>
          <a:xfrm>
            <a:off x="381000" y="3505200"/>
            <a:ext cx="2895600" cy="442674"/>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b="1" dirty="0"/>
              <a:t>Algorithm Developers</a:t>
            </a:r>
            <a:endParaRPr lang="en-US" dirty="0"/>
          </a:p>
        </p:txBody>
      </p:sp>
      <p:grpSp>
        <p:nvGrpSpPr>
          <p:cNvPr id="5" name="Group 4">
            <a:extLst>
              <a:ext uri="{FF2B5EF4-FFF2-40B4-BE49-F238E27FC236}">
                <a16:creationId xmlns:a16="http://schemas.microsoft.com/office/drawing/2014/main" id="{B52045DF-575E-504F-B621-7876007B0FC3}"/>
              </a:ext>
            </a:extLst>
          </p:cNvPr>
          <p:cNvGrpSpPr/>
          <p:nvPr/>
        </p:nvGrpSpPr>
        <p:grpSpPr>
          <a:xfrm>
            <a:off x="383320" y="5571837"/>
            <a:ext cx="5842778" cy="830997"/>
            <a:chOff x="383320" y="5571837"/>
            <a:chExt cx="5842778" cy="830997"/>
          </a:xfrm>
        </p:grpSpPr>
        <p:sp>
          <p:nvSpPr>
            <p:cNvPr id="15" name="TextBox 14">
              <a:extLst>
                <a:ext uri="{FF2B5EF4-FFF2-40B4-BE49-F238E27FC236}">
                  <a16:creationId xmlns:a16="http://schemas.microsoft.com/office/drawing/2014/main" id="{E3D327C5-9B45-5744-821A-08CD0395C335}"/>
                </a:ext>
              </a:extLst>
            </p:cNvPr>
            <p:cNvSpPr txBox="1"/>
            <p:nvPr/>
          </p:nvSpPr>
          <p:spPr>
            <a:xfrm>
              <a:off x="383320" y="5768643"/>
              <a:ext cx="2893280" cy="442674"/>
            </a:xfrm>
            <a:prstGeom prst="roundRect">
              <a:avLst/>
            </a:prstGeom>
            <a:solidFill>
              <a:schemeClr val="accent2">
                <a:lumMod val="20000"/>
                <a:lumOff val="80000"/>
              </a:schemeClr>
            </a:solidFill>
            <a:ln w="6350">
              <a:solidFill>
                <a:schemeClr val="accent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t>Stakeholders</a:t>
              </a:r>
            </a:p>
          </p:txBody>
        </p:sp>
        <p:sp>
          <p:nvSpPr>
            <p:cNvPr id="18" name="TextBox 17">
              <a:extLst>
                <a:ext uri="{FF2B5EF4-FFF2-40B4-BE49-F238E27FC236}">
                  <a16:creationId xmlns:a16="http://schemas.microsoft.com/office/drawing/2014/main" id="{14056735-B662-B042-B288-0352A2D5FCF6}"/>
                </a:ext>
              </a:extLst>
            </p:cNvPr>
            <p:cNvSpPr txBox="1"/>
            <p:nvPr/>
          </p:nvSpPr>
          <p:spPr>
            <a:xfrm>
              <a:off x="3299057" y="5571837"/>
              <a:ext cx="2927041" cy="830997"/>
            </a:xfrm>
            <a:prstGeom prst="rect">
              <a:avLst/>
            </a:prstGeom>
            <a:noFill/>
          </p:spPr>
          <p:txBody>
            <a:bodyPr wrap="square" rtlCol="0">
              <a:spAutoFit/>
            </a:bodyPr>
            <a:lstStyle/>
            <a:p>
              <a:r>
                <a:rPr lang="en-US" sz="1600" dirty="0"/>
                <a:t>Receive outcome</a:t>
              </a:r>
            </a:p>
            <a:p>
              <a:endParaRPr lang="en-US" sz="1600" dirty="0"/>
            </a:p>
            <a:p>
              <a:r>
                <a:rPr lang="en-US" sz="1600" dirty="0"/>
                <a:t>Affected by outcome</a:t>
              </a:r>
            </a:p>
          </p:txBody>
        </p:sp>
        <p:sp>
          <p:nvSpPr>
            <p:cNvPr id="29" name="Right Arrow 28">
              <a:extLst>
                <a:ext uri="{FF2B5EF4-FFF2-40B4-BE49-F238E27FC236}">
                  <a16:creationId xmlns:a16="http://schemas.microsoft.com/office/drawing/2014/main" id="{7E243F20-02BE-244B-8B8B-283C2E29978D}"/>
                </a:ext>
              </a:extLst>
            </p:cNvPr>
            <p:cNvSpPr/>
            <p:nvPr/>
          </p:nvSpPr>
          <p:spPr>
            <a:xfrm rot="10800000">
              <a:off x="3352801" y="5926724"/>
              <a:ext cx="1866178" cy="169275"/>
            </a:xfrm>
            <a:prstGeom prst="rightArrow">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ight Arrow 30">
            <a:extLst>
              <a:ext uri="{FF2B5EF4-FFF2-40B4-BE49-F238E27FC236}">
                <a16:creationId xmlns:a16="http://schemas.microsoft.com/office/drawing/2014/main" id="{FF6C90CD-E14F-C64A-86C0-3881F7EB7CE0}"/>
              </a:ext>
            </a:extLst>
          </p:cNvPr>
          <p:cNvSpPr/>
          <p:nvPr/>
        </p:nvSpPr>
        <p:spPr>
          <a:xfrm flipV="1">
            <a:off x="3457724" y="3531506"/>
            <a:ext cx="1784588" cy="382635"/>
          </a:xfrm>
          <a:prstGeom prst="rightArrow">
            <a:avLst/>
          </a:prstGeom>
          <a:solidFill>
            <a:schemeClr val="accent1"/>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12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Problems of such process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15</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295400"/>
            <a:ext cx="7999640" cy="4419600"/>
          </a:xfrm>
        </p:spPr>
        <p:txBody>
          <a:bodyPr/>
          <a:lstStyle/>
          <a:p>
            <a:pPr>
              <a:buFont typeface="Arial" panose="020B0604020202020204" pitchFamily="34" charset="0"/>
              <a:buChar char="•"/>
            </a:pPr>
            <a:r>
              <a:rPr lang="en-US" sz="2400" dirty="0"/>
              <a:t>Algorithm creation is an </a:t>
            </a:r>
            <a:r>
              <a:rPr lang="en-US" sz="2400" b="1" dirty="0"/>
              <a:t>opaque process </a:t>
            </a:r>
            <a:r>
              <a:rPr lang="en-US" sz="2400" dirty="0"/>
              <a:t>to stakeholders.</a:t>
            </a:r>
          </a:p>
          <a:p>
            <a:pPr>
              <a:buFont typeface="Arial" panose="020B0604020202020204" pitchFamily="34" charset="0"/>
              <a:buChar char="•"/>
            </a:pPr>
            <a:endParaRPr lang="en-US" sz="1600" dirty="0"/>
          </a:p>
          <a:p>
            <a:pPr>
              <a:buFont typeface="Arial" panose="020B0604020202020204" pitchFamily="34" charset="0"/>
              <a:buChar char="•"/>
            </a:pPr>
            <a:r>
              <a:rPr lang="en-US" sz="2400" dirty="0"/>
              <a:t>Rely only on </a:t>
            </a:r>
            <a:r>
              <a:rPr lang="en-US" sz="2400" b="1" dirty="0"/>
              <a:t>passive stakeholder-input </a:t>
            </a:r>
            <a:r>
              <a:rPr lang="en-US" sz="2400" dirty="0"/>
              <a:t>(historical data), and </a:t>
            </a:r>
            <a:r>
              <a:rPr lang="en-US" sz="2400" b="1" dirty="0"/>
              <a:t>fail to capture and incorporate explicit human insights. </a:t>
            </a:r>
          </a:p>
          <a:p>
            <a:pPr>
              <a:buFont typeface="Arial" panose="020B0604020202020204" pitchFamily="34" charset="0"/>
              <a:buChar char="•"/>
            </a:pPr>
            <a:endParaRPr lang="en-US" sz="1400" dirty="0"/>
          </a:p>
          <a:p>
            <a:pPr>
              <a:buFont typeface="Arial" panose="020B0604020202020204" pitchFamily="34" charset="0"/>
              <a:buChar char="•"/>
            </a:pPr>
            <a:r>
              <a:rPr lang="en-US" sz="2400" dirty="0"/>
              <a:t>The iteration and evaluation processes often only optimize models’ performance on one single target – </a:t>
            </a:r>
            <a:r>
              <a:rPr lang="en-US" sz="2400" b="1" dirty="0"/>
              <a:t>accuracy</a:t>
            </a:r>
            <a:r>
              <a:rPr lang="en-US" sz="2400" dirty="0"/>
              <a:t>, which is</a:t>
            </a:r>
            <a:r>
              <a:rPr lang="en-US" sz="2400" b="1" dirty="0"/>
              <a:t> not sufficient</a:t>
            </a:r>
            <a:r>
              <a:rPr lang="en-US" sz="2400" dirty="0"/>
              <a:t> </a:t>
            </a:r>
            <a:r>
              <a:rPr lang="en-US" sz="2400" b="1" dirty="0"/>
              <a:t>to</a:t>
            </a:r>
            <a:r>
              <a:rPr lang="en-US" sz="2400" dirty="0"/>
              <a:t> </a:t>
            </a:r>
            <a:r>
              <a:rPr lang="en-US" sz="2400" b="1" dirty="0"/>
              <a:t>understand how the algorithms would work in the real world</a:t>
            </a:r>
            <a:r>
              <a:rPr lang="en-US" sz="2400" dirty="0"/>
              <a:t>.</a:t>
            </a:r>
          </a:p>
          <a:p>
            <a:pPr>
              <a:buFont typeface="Arial" panose="020B0604020202020204" pitchFamily="34" charset="0"/>
              <a:buChar char="•"/>
            </a:pP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sz="2400" dirty="0">
              <a:solidFill>
                <a:schemeClr val="tx1">
                  <a:lumMod val="50000"/>
                  <a:lumOff val="50000"/>
                </a:schemeClr>
              </a:solidFill>
            </a:endParaRPr>
          </a:p>
          <a:p>
            <a:pPr>
              <a:buFont typeface="Arial" panose="020B0604020202020204" pitchFamily="34" charset="0"/>
              <a:buChar char="•"/>
            </a:pPr>
            <a:endParaRPr lang="en-US" sz="1800" dirty="0"/>
          </a:p>
          <a:p>
            <a:pPr marL="0" indent="0">
              <a:buNone/>
            </a:pPr>
            <a:endParaRPr lang="en-US" sz="2400" b="1" dirty="0"/>
          </a:p>
        </p:txBody>
      </p:sp>
    </p:spTree>
    <p:extLst>
      <p:ext uri="{BB962C8B-B14F-4D97-AF65-F5344CB8AC3E}">
        <p14:creationId xmlns:p14="http://schemas.microsoft.com/office/powerpoint/2010/main" val="1708089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Our Approach: Value Sensitive Algorithm Design</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16</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09600" y="1295400"/>
            <a:ext cx="8152040" cy="4724400"/>
          </a:xfrm>
        </p:spPr>
        <p:txBody>
          <a:bodyPr/>
          <a:lstStyle/>
          <a:p>
            <a:pPr>
              <a:buFont typeface="Arial" panose="020B0604020202020204" pitchFamily="34" charset="0"/>
              <a:buChar char="•"/>
            </a:pPr>
            <a:r>
              <a:rPr lang="en-US" sz="2400" dirty="0"/>
              <a:t>Inspired</a:t>
            </a:r>
            <a:r>
              <a:rPr lang="en-US" sz="2400" b="1" dirty="0"/>
              <a:t> </a:t>
            </a:r>
            <a:r>
              <a:rPr lang="en-US" sz="2400" dirty="0"/>
              <a:t>by human-centered system design, participatory design and value-sensitive design.</a:t>
            </a:r>
          </a:p>
          <a:p>
            <a:pPr>
              <a:buFont typeface="Arial" panose="020B0604020202020204" pitchFamily="34" charset="0"/>
              <a:buChar char="•"/>
            </a:pPr>
            <a:endParaRPr lang="en-US" sz="900" dirty="0"/>
          </a:p>
          <a:p>
            <a:pPr>
              <a:buFont typeface="Arial" panose="020B0604020202020204" pitchFamily="34" charset="0"/>
              <a:buChar char="•"/>
            </a:pPr>
            <a:r>
              <a:rPr lang="en-US" sz="2400" b="1" dirty="0"/>
              <a:t>Consider human values throughout the process of algorithm design in a principled and comprehensive manner.</a:t>
            </a:r>
          </a:p>
          <a:p>
            <a:pPr>
              <a:buFont typeface="Arial" panose="020B0604020202020204" pitchFamily="34" charset="0"/>
              <a:buChar char="•"/>
            </a:pPr>
            <a:r>
              <a:rPr lang="en-US" sz="2000" dirty="0"/>
              <a:t>Value: what a person or group of people consider important  in life.  </a:t>
            </a:r>
          </a:p>
          <a:p>
            <a:pPr>
              <a:buFont typeface="Arial" panose="020B0604020202020204" pitchFamily="34" charset="0"/>
              <a:buChar char="•"/>
            </a:pPr>
            <a:endParaRPr lang="en-US" sz="900" dirty="0"/>
          </a:p>
          <a:p>
            <a:pPr>
              <a:buFont typeface="Arial" panose="020B0604020202020204" pitchFamily="34" charset="0"/>
              <a:buChar char="•"/>
            </a:pPr>
            <a:r>
              <a:rPr lang="en-US" sz="2400" b="1" dirty="0"/>
              <a:t>Participatory</a:t>
            </a:r>
            <a:r>
              <a:rPr lang="en-US" sz="2400" dirty="0"/>
              <a:t> process that incorporates </a:t>
            </a:r>
            <a:r>
              <a:rPr lang="en-US" sz="2400" b="1" dirty="0"/>
              <a:t>stakeholders’ tacit knowledge and insights </a:t>
            </a:r>
            <a:r>
              <a:rPr lang="en-US" sz="2400" dirty="0"/>
              <a:t>into early stages of algorithm design.</a:t>
            </a:r>
          </a:p>
          <a:p>
            <a:pPr>
              <a:buFont typeface="Arial" panose="020B0604020202020204" pitchFamily="34" charset="0"/>
              <a:buChar char="•"/>
            </a:pPr>
            <a:endParaRPr lang="en-US" sz="900" dirty="0"/>
          </a:p>
          <a:p>
            <a:pPr>
              <a:buFont typeface="Arial" panose="020B0604020202020204" pitchFamily="34" charset="0"/>
              <a:buChar char="•"/>
            </a:pPr>
            <a:r>
              <a:rPr lang="en-US" sz="2400" b="1" dirty="0"/>
              <a:t>Evaluate </a:t>
            </a:r>
            <a:r>
              <a:rPr lang="en-US" sz="2400" dirty="0"/>
              <a:t>not just the model’s </a:t>
            </a:r>
            <a:r>
              <a:rPr lang="en-US" sz="2400" b="1" dirty="0"/>
              <a:t>accuracy </a:t>
            </a:r>
            <a:r>
              <a:rPr lang="en-US" sz="2400" dirty="0"/>
              <a:t>(which still is important)</a:t>
            </a:r>
            <a:r>
              <a:rPr lang="en-US" sz="2400" b="1" dirty="0"/>
              <a:t>,</a:t>
            </a:r>
            <a:r>
              <a:rPr lang="en-US" sz="2400" dirty="0"/>
              <a:t> but also</a:t>
            </a:r>
            <a:r>
              <a:rPr lang="en-US" sz="2400" b="1" dirty="0"/>
              <a:t> acceptability, </a:t>
            </a:r>
            <a:r>
              <a:rPr lang="en-US" sz="2400" dirty="0"/>
              <a:t>and the </a:t>
            </a:r>
            <a:r>
              <a:rPr lang="en-US" sz="2400" b="1" dirty="0"/>
              <a:t>impact </a:t>
            </a:r>
            <a:r>
              <a:rPr lang="en-US" sz="2400" dirty="0"/>
              <a:t>of the algorithms</a:t>
            </a:r>
          </a:p>
          <a:p>
            <a:pPr>
              <a:buFont typeface="Arial" panose="020B0604020202020204" pitchFamily="34" charset="0"/>
              <a:buChar char="•"/>
            </a:pPr>
            <a:endParaRPr lang="en-US" sz="2400" dirty="0"/>
          </a:p>
        </p:txBody>
      </p:sp>
    </p:spTree>
    <p:extLst>
      <p:ext uri="{BB962C8B-B14F-4D97-AF65-F5344CB8AC3E}">
        <p14:creationId xmlns:p14="http://schemas.microsoft.com/office/powerpoint/2010/main" val="1648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FBF94C-4022-EA4B-84B6-8DEA2893D710}"/>
              </a:ext>
            </a:extLst>
          </p:cNvPr>
          <p:cNvSpPr>
            <a:spLocks noGrp="1"/>
          </p:cNvSpPr>
          <p:nvPr>
            <p:ph type="title"/>
          </p:nvPr>
        </p:nvSpPr>
        <p:spPr/>
        <p:txBody>
          <a:bodyPr/>
          <a:lstStyle/>
          <a:p>
            <a:r>
              <a:rPr lang="en-US" sz="3200" b="1" dirty="0"/>
              <a:t>Our Approach: Value Sensitive Algorithm Design</a:t>
            </a:r>
          </a:p>
        </p:txBody>
      </p:sp>
      <p:sp>
        <p:nvSpPr>
          <p:cNvPr id="4" name="Slide Number Placeholder 3">
            <a:extLst>
              <a:ext uri="{FF2B5EF4-FFF2-40B4-BE49-F238E27FC236}">
                <a16:creationId xmlns:a16="http://schemas.microsoft.com/office/drawing/2014/main" id="{08C718E4-D4C7-6C49-BFD8-4AC7BB61896E}"/>
              </a:ext>
            </a:extLst>
          </p:cNvPr>
          <p:cNvSpPr>
            <a:spLocks noGrp="1"/>
          </p:cNvSpPr>
          <p:nvPr>
            <p:ph type="sldNum" sz="quarter" idx="12"/>
          </p:nvPr>
        </p:nvSpPr>
        <p:spPr/>
        <p:txBody>
          <a:bodyPr/>
          <a:lstStyle/>
          <a:p>
            <a:pPr>
              <a:defRPr/>
            </a:pPr>
            <a:fld id="{5BC7FEBF-A170-470C-A369-F0D066FB58E5}" type="slidenum">
              <a:rPr lang="en-US" smtClean="0"/>
              <a:pPr>
                <a:defRPr/>
              </a:pPr>
              <a:t>17</a:t>
            </a:fld>
            <a:endParaRPr lang="en-US" dirty="0"/>
          </a:p>
        </p:txBody>
      </p:sp>
      <p:graphicFrame>
        <p:nvGraphicFramePr>
          <p:cNvPr id="30" name="Diagram 29">
            <a:extLst>
              <a:ext uri="{FF2B5EF4-FFF2-40B4-BE49-F238E27FC236}">
                <a16:creationId xmlns:a16="http://schemas.microsoft.com/office/drawing/2014/main" id="{C21D37AC-F5E3-7C4F-A221-4DADB1230BDD}"/>
              </a:ext>
            </a:extLst>
          </p:cNvPr>
          <p:cNvGraphicFramePr/>
          <p:nvPr>
            <p:extLst/>
          </p:nvPr>
        </p:nvGraphicFramePr>
        <p:xfrm>
          <a:off x="5294116" y="1095336"/>
          <a:ext cx="3240284" cy="53054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0" name="Group 39">
            <a:extLst>
              <a:ext uri="{FF2B5EF4-FFF2-40B4-BE49-F238E27FC236}">
                <a16:creationId xmlns:a16="http://schemas.microsoft.com/office/drawing/2014/main" id="{EED39503-4BAC-B44D-BC36-3DD20A3CFDE0}"/>
              </a:ext>
            </a:extLst>
          </p:cNvPr>
          <p:cNvGrpSpPr/>
          <p:nvPr/>
        </p:nvGrpSpPr>
        <p:grpSpPr>
          <a:xfrm>
            <a:off x="419606" y="1084447"/>
            <a:ext cx="4746128" cy="809956"/>
            <a:chOff x="419606" y="1084447"/>
            <a:chExt cx="4746128" cy="809956"/>
          </a:xfrm>
        </p:grpSpPr>
        <p:sp>
          <p:nvSpPr>
            <p:cNvPr id="7" name="TextBox 6">
              <a:extLst>
                <a:ext uri="{FF2B5EF4-FFF2-40B4-BE49-F238E27FC236}">
                  <a16:creationId xmlns:a16="http://schemas.microsoft.com/office/drawing/2014/main" id="{0F4A0D7D-EEBE-234F-BF9E-C292C38FA1C9}"/>
                </a:ext>
              </a:extLst>
            </p:cNvPr>
            <p:cNvSpPr txBox="1"/>
            <p:nvPr/>
          </p:nvSpPr>
          <p:spPr>
            <a:xfrm>
              <a:off x="419606" y="1451729"/>
              <a:ext cx="1942594" cy="442674"/>
            </a:xfrm>
            <a:prstGeom prst="roundRect">
              <a:avLst/>
            </a:prstGeom>
            <a:solidFill>
              <a:schemeClr val="accent2">
                <a:lumMod val="20000"/>
                <a:lumOff val="80000"/>
              </a:schemeClr>
            </a:solidFill>
            <a:ln w="6350">
              <a:solidFill>
                <a:schemeClr val="accent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t>Stakeholders</a:t>
              </a:r>
            </a:p>
          </p:txBody>
        </p:sp>
        <p:sp>
          <p:nvSpPr>
            <p:cNvPr id="33" name="TextBox 32">
              <a:extLst>
                <a:ext uri="{FF2B5EF4-FFF2-40B4-BE49-F238E27FC236}">
                  <a16:creationId xmlns:a16="http://schemas.microsoft.com/office/drawing/2014/main" id="{1FE21349-E25C-FE4A-AEB4-A3F3EEFDEDA2}"/>
                </a:ext>
              </a:extLst>
            </p:cNvPr>
            <p:cNvSpPr txBox="1"/>
            <p:nvPr/>
          </p:nvSpPr>
          <p:spPr>
            <a:xfrm>
              <a:off x="2936703" y="1084447"/>
              <a:ext cx="1897174" cy="584775"/>
            </a:xfrm>
            <a:prstGeom prst="rect">
              <a:avLst/>
            </a:prstGeom>
            <a:noFill/>
          </p:spPr>
          <p:txBody>
            <a:bodyPr wrap="square" rtlCol="0">
              <a:spAutoFit/>
            </a:bodyPr>
            <a:lstStyle/>
            <a:p>
              <a:r>
                <a:rPr lang="en-US" sz="1600" dirty="0"/>
                <a:t>Provide data (Often passively)</a:t>
              </a:r>
            </a:p>
          </p:txBody>
        </p:sp>
        <p:sp>
          <p:nvSpPr>
            <p:cNvPr id="39" name="Right Arrow 38">
              <a:extLst>
                <a:ext uri="{FF2B5EF4-FFF2-40B4-BE49-F238E27FC236}">
                  <a16:creationId xmlns:a16="http://schemas.microsoft.com/office/drawing/2014/main" id="{3E903E68-6D66-BB49-9BB0-D4D82338DBBD}"/>
                </a:ext>
              </a:extLst>
            </p:cNvPr>
            <p:cNvSpPr/>
            <p:nvPr/>
          </p:nvSpPr>
          <p:spPr>
            <a:xfrm>
              <a:off x="2743200" y="1626884"/>
              <a:ext cx="2422534" cy="130785"/>
            </a:xfrm>
            <a:prstGeom prst="rightArrow">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E3D327C5-9B45-5744-821A-08CD0395C335}"/>
              </a:ext>
            </a:extLst>
          </p:cNvPr>
          <p:cNvSpPr txBox="1"/>
          <p:nvPr/>
        </p:nvSpPr>
        <p:spPr>
          <a:xfrm>
            <a:off x="383320" y="5768643"/>
            <a:ext cx="1978880" cy="442674"/>
          </a:xfrm>
          <a:prstGeom prst="roundRect">
            <a:avLst/>
          </a:prstGeom>
          <a:solidFill>
            <a:schemeClr val="accent2">
              <a:lumMod val="20000"/>
              <a:lumOff val="80000"/>
            </a:schemeClr>
          </a:solidFill>
          <a:ln w="6350">
            <a:solidFill>
              <a:schemeClr val="accent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t>Stakeholders</a:t>
            </a:r>
          </a:p>
        </p:txBody>
      </p:sp>
      <p:sp>
        <p:nvSpPr>
          <p:cNvPr id="18" name="TextBox 17">
            <a:extLst>
              <a:ext uri="{FF2B5EF4-FFF2-40B4-BE49-F238E27FC236}">
                <a16:creationId xmlns:a16="http://schemas.microsoft.com/office/drawing/2014/main" id="{14056735-B662-B042-B288-0352A2D5FCF6}"/>
              </a:ext>
            </a:extLst>
          </p:cNvPr>
          <p:cNvSpPr txBox="1"/>
          <p:nvPr/>
        </p:nvSpPr>
        <p:spPr>
          <a:xfrm>
            <a:off x="2822439" y="5571837"/>
            <a:ext cx="3403659" cy="830997"/>
          </a:xfrm>
          <a:prstGeom prst="rect">
            <a:avLst/>
          </a:prstGeom>
          <a:noFill/>
        </p:spPr>
        <p:txBody>
          <a:bodyPr wrap="square" rtlCol="0">
            <a:spAutoFit/>
          </a:bodyPr>
          <a:lstStyle/>
          <a:p>
            <a:r>
              <a:rPr lang="en-US" sz="1600" dirty="0"/>
              <a:t>Receive outcome</a:t>
            </a:r>
          </a:p>
          <a:p>
            <a:endParaRPr lang="en-US" sz="1600" dirty="0"/>
          </a:p>
          <a:p>
            <a:r>
              <a:rPr lang="en-US" sz="1600" dirty="0"/>
              <a:t>Affected by outcome</a:t>
            </a:r>
          </a:p>
        </p:txBody>
      </p:sp>
      <p:sp>
        <p:nvSpPr>
          <p:cNvPr id="2" name="Down Arrow 1">
            <a:extLst>
              <a:ext uri="{FF2B5EF4-FFF2-40B4-BE49-F238E27FC236}">
                <a16:creationId xmlns:a16="http://schemas.microsoft.com/office/drawing/2014/main" id="{670253E4-592D-C249-84CF-F549380AE59B}"/>
              </a:ext>
            </a:extLst>
          </p:cNvPr>
          <p:cNvSpPr/>
          <p:nvPr/>
        </p:nvSpPr>
        <p:spPr>
          <a:xfrm>
            <a:off x="6705600" y="2133600"/>
            <a:ext cx="3810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a:extLst>
              <a:ext uri="{FF2B5EF4-FFF2-40B4-BE49-F238E27FC236}">
                <a16:creationId xmlns:a16="http://schemas.microsoft.com/office/drawing/2014/main" id="{BD085BB9-28C8-8A46-9040-22FAF43F540B}"/>
              </a:ext>
            </a:extLst>
          </p:cNvPr>
          <p:cNvSpPr/>
          <p:nvPr/>
        </p:nvSpPr>
        <p:spPr>
          <a:xfrm>
            <a:off x="6705600" y="5181600"/>
            <a:ext cx="381000" cy="304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591851DF-8111-014A-AFB8-679C051B6481}"/>
              </a:ext>
            </a:extLst>
          </p:cNvPr>
          <p:cNvGrpSpPr/>
          <p:nvPr/>
        </p:nvGrpSpPr>
        <p:grpSpPr>
          <a:xfrm>
            <a:off x="322893" y="3346133"/>
            <a:ext cx="2025049" cy="1238731"/>
            <a:chOff x="391090" y="3065019"/>
            <a:chExt cx="2025049" cy="1238731"/>
          </a:xfrm>
        </p:grpSpPr>
        <p:sp>
          <p:nvSpPr>
            <p:cNvPr id="34" name="TextBox 33">
              <a:extLst>
                <a:ext uri="{FF2B5EF4-FFF2-40B4-BE49-F238E27FC236}">
                  <a16:creationId xmlns:a16="http://schemas.microsoft.com/office/drawing/2014/main" id="{D874085A-4FDC-694C-AE96-C940D943DEB5}"/>
                </a:ext>
              </a:extLst>
            </p:cNvPr>
            <p:cNvSpPr txBox="1"/>
            <p:nvPr/>
          </p:nvSpPr>
          <p:spPr>
            <a:xfrm>
              <a:off x="398091" y="3520557"/>
              <a:ext cx="2018048" cy="783193"/>
            </a:xfrm>
            <a:prstGeom prst="round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000" b="1" dirty="0"/>
                <a:t>Algorithm Developers</a:t>
              </a:r>
              <a:endParaRPr lang="en-US" dirty="0"/>
            </a:p>
          </p:txBody>
        </p:sp>
        <p:sp>
          <p:nvSpPr>
            <p:cNvPr id="21" name="TextBox 20">
              <a:extLst>
                <a:ext uri="{FF2B5EF4-FFF2-40B4-BE49-F238E27FC236}">
                  <a16:creationId xmlns:a16="http://schemas.microsoft.com/office/drawing/2014/main" id="{5D352BEE-FEFA-A34C-912F-37B48E856183}"/>
                </a:ext>
              </a:extLst>
            </p:cNvPr>
            <p:cNvSpPr txBox="1"/>
            <p:nvPr/>
          </p:nvSpPr>
          <p:spPr>
            <a:xfrm>
              <a:off x="391090" y="3065019"/>
              <a:ext cx="2010791" cy="442674"/>
            </a:xfrm>
            <a:prstGeom prst="roundRect">
              <a:avLst/>
            </a:prstGeom>
            <a:solidFill>
              <a:schemeClr val="accent2">
                <a:lumMod val="20000"/>
                <a:lumOff val="80000"/>
              </a:schemeClr>
            </a:solidFill>
            <a:ln w="6350">
              <a:solidFill>
                <a:schemeClr val="accent2"/>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000" b="1" dirty="0"/>
                <a:t>Stakeholders</a:t>
              </a:r>
            </a:p>
          </p:txBody>
        </p:sp>
      </p:grpSp>
      <p:grpSp>
        <p:nvGrpSpPr>
          <p:cNvPr id="8" name="Group 7">
            <a:extLst>
              <a:ext uri="{FF2B5EF4-FFF2-40B4-BE49-F238E27FC236}">
                <a16:creationId xmlns:a16="http://schemas.microsoft.com/office/drawing/2014/main" id="{A0E11ED3-6E09-5F43-B0AB-E854F6031349}"/>
              </a:ext>
            </a:extLst>
          </p:cNvPr>
          <p:cNvGrpSpPr/>
          <p:nvPr/>
        </p:nvGrpSpPr>
        <p:grpSpPr>
          <a:xfrm>
            <a:off x="2061029" y="2264187"/>
            <a:ext cx="3372238" cy="951387"/>
            <a:chOff x="2712531" y="2236898"/>
            <a:chExt cx="2735750" cy="951387"/>
          </a:xfrm>
        </p:grpSpPr>
        <p:sp>
          <p:nvSpPr>
            <p:cNvPr id="23" name="Right Arrow 22">
              <a:extLst>
                <a:ext uri="{FF2B5EF4-FFF2-40B4-BE49-F238E27FC236}">
                  <a16:creationId xmlns:a16="http://schemas.microsoft.com/office/drawing/2014/main" id="{7FBC2C75-0E66-E34D-9C73-FA6B4910FE6A}"/>
                </a:ext>
              </a:extLst>
            </p:cNvPr>
            <p:cNvSpPr/>
            <p:nvPr/>
          </p:nvSpPr>
          <p:spPr>
            <a:xfrm>
              <a:off x="3111877" y="3019733"/>
              <a:ext cx="2107224" cy="168552"/>
            </a:xfrm>
            <a:prstGeom prst="rightArrow">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4" name="TextBox 23">
              <a:extLst>
                <a:ext uri="{FF2B5EF4-FFF2-40B4-BE49-F238E27FC236}">
                  <a16:creationId xmlns:a16="http://schemas.microsoft.com/office/drawing/2014/main" id="{F2DC5947-F566-3D4C-A0D1-09F7254A10FC}"/>
                </a:ext>
              </a:extLst>
            </p:cNvPr>
            <p:cNvSpPr txBox="1"/>
            <p:nvPr/>
          </p:nvSpPr>
          <p:spPr>
            <a:xfrm>
              <a:off x="2712531" y="2236898"/>
              <a:ext cx="2735750" cy="830997"/>
            </a:xfrm>
            <a:prstGeom prst="rect">
              <a:avLst/>
            </a:prstGeom>
            <a:noFill/>
          </p:spPr>
          <p:txBody>
            <a:bodyPr wrap="square" rtlCol="0">
              <a:spAutoFit/>
            </a:bodyPr>
            <a:lstStyle/>
            <a:p>
              <a:pPr algn="ctr"/>
              <a:r>
                <a:rPr lang="en-US" sz="1600" b="1" dirty="0"/>
                <a:t>Use multiple relevant stakeholders’ insights to guide the specific algorithmic choices  </a:t>
              </a:r>
            </a:p>
          </p:txBody>
        </p:sp>
      </p:grpSp>
      <p:grpSp>
        <p:nvGrpSpPr>
          <p:cNvPr id="9" name="Group 8">
            <a:extLst>
              <a:ext uri="{FF2B5EF4-FFF2-40B4-BE49-F238E27FC236}">
                <a16:creationId xmlns:a16="http://schemas.microsoft.com/office/drawing/2014/main" id="{F7B59592-2F17-B140-A0EA-93D1D6A65E83}"/>
              </a:ext>
            </a:extLst>
          </p:cNvPr>
          <p:cNvGrpSpPr/>
          <p:nvPr/>
        </p:nvGrpSpPr>
        <p:grpSpPr>
          <a:xfrm>
            <a:off x="2552524" y="3252450"/>
            <a:ext cx="2771575" cy="645507"/>
            <a:chOff x="3156787" y="3926493"/>
            <a:chExt cx="2235653" cy="645507"/>
          </a:xfrm>
        </p:grpSpPr>
        <p:sp>
          <p:nvSpPr>
            <p:cNvPr id="25" name="TextBox 24">
              <a:extLst>
                <a:ext uri="{FF2B5EF4-FFF2-40B4-BE49-F238E27FC236}">
                  <a16:creationId xmlns:a16="http://schemas.microsoft.com/office/drawing/2014/main" id="{33471719-6D4C-154C-9D49-87C7A4719B6D}"/>
                </a:ext>
              </a:extLst>
            </p:cNvPr>
            <p:cNvSpPr txBox="1"/>
            <p:nvPr/>
          </p:nvSpPr>
          <p:spPr>
            <a:xfrm>
              <a:off x="3156787" y="3926493"/>
              <a:ext cx="2235653" cy="584775"/>
            </a:xfrm>
            <a:prstGeom prst="rect">
              <a:avLst/>
            </a:prstGeom>
            <a:noFill/>
          </p:spPr>
          <p:txBody>
            <a:bodyPr wrap="square" rtlCol="0">
              <a:spAutoFit/>
            </a:bodyPr>
            <a:lstStyle/>
            <a:p>
              <a:r>
                <a:rPr lang="en-US" sz="1600" b="1" dirty="0"/>
                <a:t>Consider the social and organizational context</a:t>
              </a:r>
            </a:p>
          </p:txBody>
        </p:sp>
        <p:sp>
          <p:nvSpPr>
            <p:cNvPr id="26" name="Right Arrow 25">
              <a:extLst>
                <a:ext uri="{FF2B5EF4-FFF2-40B4-BE49-F238E27FC236}">
                  <a16:creationId xmlns:a16="http://schemas.microsoft.com/office/drawing/2014/main" id="{89CB6820-5F39-594A-B64E-E3FDF675DE89}"/>
                </a:ext>
              </a:extLst>
            </p:cNvPr>
            <p:cNvSpPr/>
            <p:nvPr/>
          </p:nvSpPr>
          <p:spPr>
            <a:xfrm>
              <a:off x="3158875" y="4428913"/>
              <a:ext cx="2077035" cy="143087"/>
            </a:xfrm>
            <a:prstGeom prst="rightArrow">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sp>
        <p:nvSpPr>
          <p:cNvPr id="29" name="Right Arrow 28">
            <a:extLst>
              <a:ext uri="{FF2B5EF4-FFF2-40B4-BE49-F238E27FC236}">
                <a16:creationId xmlns:a16="http://schemas.microsoft.com/office/drawing/2014/main" id="{7E243F20-02BE-244B-8B8B-283C2E29978D}"/>
              </a:ext>
            </a:extLst>
          </p:cNvPr>
          <p:cNvSpPr/>
          <p:nvPr/>
        </p:nvSpPr>
        <p:spPr>
          <a:xfrm rot="10800000">
            <a:off x="2570871" y="5926723"/>
            <a:ext cx="2648108" cy="219000"/>
          </a:xfrm>
          <a:prstGeom prst="rightArrow">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E15F2A7-03CB-704E-8131-2D6C652FFEA5}"/>
              </a:ext>
            </a:extLst>
          </p:cNvPr>
          <p:cNvGrpSpPr/>
          <p:nvPr/>
        </p:nvGrpSpPr>
        <p:grpSpPr>
          <a:xfrm>
            <a:off x="2362200" y="3962400"/>
            <a:ext cx="3302062" cy="642909"/>
            <a:chOff x="2362200" y="3927441"/>
            <a:chExt cx="3302062" cy="642909"/>
          </a:xfrm>
        </p:grpSpPr>
        <p:sp>
          <p:nvSpPr>
            <p:cNvPr id="28" name="TextBox 27">
              <a:extLst>
                <a:ext uri="{FF2B5EF4-FFF2-40B4-BE49-F238E27FC236}">
                  <a16:creationId xmlns:a16="http://schemas.microsoft.com/office/drawing/2014/main" id="{920A3105-8CED-844D-AED7-F02B3FA257F2}"/>
                </a:ext>
              </a:extLst>
            </p:cNvPr>
            <p:cNvSpPr txBox="1"/>
            <p:nvPr/>
          </p:nvSpPr>
          <p:spPr>
            <a:xfrm>
              <a:off x="2362200" y="3927441"/>
              <a:ext cx="3302062" cy="584775"/>
            </a:xfrm>
            <a:prstGeom prst="rect">
              <a:avLst/>
            </a:prstGeom>
            <a:noFill/>
          </p:spPr>
          <p:txBody>
            <a:bodyPr wrap="square" rtlCol="0">
              <a:spAutoFit/>
            </a:bodyPr>
            <a:lstStyle/>
            <a:p>
              <a:pPr algn="ctr"/>
              <a:r>
                <a:rPr lang="en-US" sz="1600" b="1" dirty="0"/>
                <a:t>Iterative and open refinement with stakeholders</a:t>
              </a:r>
            </a:p>
          </p:txBody>
        </p:sp>
        <p:sp>
          <p:nvSpPr>
            <p:cNvPr id="31" name="Right Arrow 30">
              <a:extLst>
                <a:ext uri="{FF2B5EF4-FFF2-40B4-BE49-F238E27FC236}">
                  <a16:creationId xmlns:a16="http://schemas.microsoft.com/office/drawing/2014/main" id="{D8C10614-41B4-F94D-8366-CE9163FC9E0E}"/>
                </a:ext>
              </a:extLst>
            </p:cNvPr>
            <p:cNvSpPr/>
            <p:nvPr/>
          </p:nvSpPr>
          <p:spPr>
            <a:xfrm>
              <a:off x="2532567" y="4388672"/>
              <a:ext cx="2597480" cy="181678"/>
            </a:xfrm>
            <a:prstGeom prst="rightArrow">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0CFFFA9-65E3-D14B-B083-269DEC2FAFEA}"/>
              </a:ext>
            </a:extLst>
          </p:cNvPr>
          <p:cNvGrpSpPr/>
          <p:nvPr/>
        </p:nvGrpSpPr>
        <p:grpSpPr>
          <a:xfrm>
            <a:off x="2061031" y="4616755"/>
            <a:ext cx="3361352" cy="699257"/>
            <a:chOff x="2061031" y="4616755"/>
            <a:chExt cx="3361352" cy="699257"/>
          </a:xfrm>
        </p:grpSpPr>
        <p:sp>
          <p:nvSpPr>
            <p:cNvPr id="5" name="Left-Right Arrow 4">
              <a:extLst>
                <a:ext uri="{FF2B5EF4-FFF2-40B4-BE49-F238E27FC236}">
                  <a16:creationId xmlns:a16="http://schemas.microsoft.com/office/drawing/2014/main" id="{F87AB9A9-7455-4242-9FD9-A9E0E54B4C99}"/>
                </a:ext>
              </a:extLst>
            </p:cNvPr>
            <p:cNvSpPr/>
            <p:nvPr/>
          </p:nvSpPr>
          <p:spPr>
            <a:xfrm>
              <a:off x="2570871" y="5132153"/>
              <a:ext cx="2543418" cy="183859"/>
            </a:xfrm>
            <a:prstGeom prst="lef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sp>
          <p:nvSpPr>
            <p:cNvPr id="32" name="TextBox 31">
              <a:extLst>
                <a:ext uri="{FF2B5EF4-FFF2-40B4-BE49-F238E27FC236}">
                  <a16:creationId xmlns:a16="http://schemas.microsoft.com/office/drawing/2014/main" id="{01F3EF97-11CF-2F48-ADFB-0F2F0C45C222}"/>
                </a:ext>
              </a:extLst>
            </p:cNvPr>
            <p:cNvSpPr txBox="1"/>
            <p:nvPr/>
          </p:nvSpPr>
          <p:spPr>
            <a:xfrm>
              <a:off x="2061031" y="4616755"/>
              <a:ext cx="3361352" cy="584775"/>
            </a:xfrm>
            <a:prstGeom prst="rect">
              <a:avLst/>
            </a:prstGeom>
            <a:noFill/>
          </p:spPr>
          <p:txBody>
            <a:bodyPr wrap="square" rtlCol="0">
              <a:spAutoFit/>
            </a:bodyPr>
            <a:lstStyle/>
            <a:p>
              <a:pPr algn="ctr"/>
              <a:r>
                <a:rPr lang="en-US" sz="1600" b="1" dirty="0"/>
                <a:t>Evaluate algorithm acceptance, accuracy and impacts</a:t>
              </a:r>
            </a:p>
          </p:txBody>
        </p:sp>
      </p:grpSp>
    </p:spTree>
    <p:extLst>
      <p:ext uri="{BB962C8B-B14F-4D97-AF65-F5344CB8AC3E}">
        <p14:creationId xmlns:p14="http://schemas.microsoft.com/office/powerpoint/2010/main" val="1984840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762000"/>
          </a:xfrm>
        </p:spPr>
        <p:txBody>
          <a:bodyPr/>
          <a:lstStyle/>
          <a:p>
            <a:r>
              <a:rPr lang="en-US" sz="3200" b="1" dirty="0"/>
              <a:t>VSAD: 5-Step Approach</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18</a:t>
            </a:fld>
            <a:endParaRPr lang="en-US" dirty="0"/>
          </a:p>
        </p:txBody>
      </p:sp>
      <p:sp>
        <p:nvSpPr>
          <p:cNvPr id="6" name="Content Placeholder 1"/>
          <p:cNvSpPr>
            <a:spLocks noGrp="1"/>
          </p:cNvSpPr>
          <p:nvPr>
            <p:ph idx="1"/>
          </p:nvPr>
        </p:nvSpPr>
        <p:spPr>
          <a:xfrm>
            <a:off x="838200" y="1143000"/>
            <a:ext cx="7467600" cy="3559683"/>
          </a:xfrm>
        </p:spPr>
        <p:txBody>
          <a:bodyPr/>
          <a:lstStyle/>
          <a:p>
            <a:pPr marL="0" indent="0">
              <a:buNone/>
            </a:pPr>
            <a:r>
              <a:rPr lang="en-US" sz="2400" b="1" dirty="0"/>
              <a:t>  </a:t>
            </a:r>
            <a:endParaRPr lang="en-US" sz="1800" dirty="0">
              <a:solidFill>
                <a:schemeClr val="accent6">
                  <a:lumMod val="75000"/>
                </a:schemeClr>
              </a:solidFill>
            </a:endParaRPr>
          </a:p>
        </p:txBody>
      </p:sp>
      <p:graphicFrame>
        <p:nvGraphicFramePr>
          <p:cNvPr id="2" name="Diagram 1">
            <a:extLst>
              <a:ext uri="{FF2B5EF4-FFF2-40B4-BE49-F238E27FC236}">
                <a16:creationId xmlns:a16="http://schemas.microsoft.com/office/drawing/2014/main" id="{0D57E789-7957-F24A-9C8E-361A10004057}"/>
              </a:ext>
            </a:extLst>
          </p:cNvPr>
          <p:cNvGraphicFramePr/>
          <p:nvPr>
            <p:extLst>
              <p:ext uri="{D42A27DB-BD31-4B8C-83A1-F6EECF244321}">
                <p14:modId xmlns:p14="http://schemas.microsoft.com/office/powerpoint/2010/main" val="1731912868"/>
              </p:ext>
            </p:extLst>
          </p:nvPr>
        </p:nvGraphicFramePr>
        <p:xfrm>
          <a:off x="1066800" y="922337"/>
          <a:ext cx="7239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66047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Note</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19</a:t>
            </a:fld>
            <a:endParaRPr lang="en-US" dirty="0"/>
          </a:p>
        </p:txBody>
      </p:sp>
      <p:sp>
        <p:nvSpPr>
          <p:cNvPr id="6" name="Content Placeholder 1"/>
          <p:cNvSpPr>
            <a:spLocks noGrp="1"/>
          </p:cNvSpPr>
          <p:nvPr>
            <p:ph idx="1"/>
          </p:nvPr>
        </p:nvSpPr>
        <p:spPr>
          <a:xfrm>
            <a:off x="647700" y="1600200"/>
            <a:ext cx="7620000" cy="3559683"/>
          </a:xfrm>
        </p:spPr>
        <p:txBody>
          <a:bodyPr/>
          <a:lstStyle/>
          <a:p>
            <a:pPr marL="0" indent="0">
              <a:buNone/>
            </a:pPr>
            <a:r>
              <a:rPr lang="en-US" sz="2400" b="1" dirty="0"/>
              <a:t>“Progress” not “Perfect” </a:t>
            </a:r>
            <a:r>
              <a:rPr lang="en-US" sz="2400" dirty="0"/>
              <a:t>(Friedman et al.2017)</a:t>
            </a:r>
          </a:p>
          <a:p>
            <a:pPr marL="0" indent="0">
              <a:buNone/>
            </a:pPr>
            <a:endParaRPr lang="en-US" sz="2400" dirty="0"/>
          </a:p>
        </p:txBody>
      </p:sp>
    </p:spTree>
    <p:extLst>
      <p:ext uri="{BB962C8B-B14F-4D97-AF65-F5344CB8AC3E}">
        <p14:creationId xmlns:p14="http://schemas.microsoft.com/office/powerpoint/2010/main" val="39933020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AI and Social Decision Making </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2</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447800"/>
            <a:ext cx="7542440" cy="4419600"/>
          </a:xfrm>
        </p:spPr>
        <p:txBody>
          <a:bodyPr/>
          <a:lstStyle/>
          <a:p>
            <a:pPr marL="0" indent="0">
              <a:buNone/>
            </a:pPr>
            <a:r>
              <a:rPr lang="en-US" sz="2400" b="1" dirty="0"/>
              <a:t>Artificially intelligent systems make important social decisions or assist humans to make such decisions.</a:t>
            </a:r>
            <a:endParaRPr lang="en-US" sz="2400" dirty="0"/>
          </a:p>
          <a:p>
            <a:pPr>
              <a:buFont typeface="Arial" panose="020B0604020202020204" pitchFamily="34" charset="0"/>
              <a:buChar char="•"/>
            </a:pPr>
            <a:r>
              <a:rPr lang="en-US" sz="2400" dirty="0"/>
              <a:t>Evaluate the risk level of offenders (Dressel and Farid 2018, Corbett-Davies et al. 2017). </a:t>
            </a:r>
            <a:endParaRPr lang="en-US" sz="1600" dirty="0"/>
          </a:p>
          <a:p>
            <a:pPr>
              <a:buFont typeface="Arial" panose="020B0604020202020204" pitchFamily="34" charset="0"/>
              <a:buChar char="•"/>
            </a:pPr>
            <a:r>
              <a:rPr lang="en-US" sz="2400" dirty="0"/>
              <a:t>Predict the risk of severe child maltreatment (</a:t>
            </a:r>
            <a:r>
              <a:rPr lang="en-US" sz="2400" dirty="0" err="1"/>
              <a:t>Chouldechova</a:t>
            </a:r>
            <a:r>
              <a:rPr lang="en-US" sz="2400" dirty="0"/>
              <a:t> et al., 2018).</a:t>
            </a:r>
            <a:r>
              <a:rPr lang="en-US" sz="2000" dirty="0">
                <a:solidFill>
                  <a:schemeClr val="tx1">
                    <a:lumMod val="50000"/>
                    <a:lumOff val="50000"/>
                  </a:schemeClr>
                </a:solidFill>
              </a:rPr>
              <a:t> </a:t>
            </a:r>
            <a:endParaRPr lang="en-US" sz="1600" dirty="0">
              <a:solidFill>
                <a:schemeClr val="tx1">
                  <a:lumMod val="50000"/>
                  <a:lumOff val="50000"/>
                </a:schemeClr>
              </a:solidFill>
            </a:endParaRPr>
          </a:p>
          <a:p>
            <a:pPr>
              <a:buFont typeface="Arial" panose="020B0604020202020204" pitchFamily="34" charset="0"/>
              <a:buChar char="•"/>
            </a:pPr>
            <a:r>
              <a:rPr lang="en-US" sz="2400" dirty="0"/>
              <a:t>Filter and rank the job applicants (WSJ 2012).</a:t>
            </a:r>
          </a:p>
          <a:p>
            <a:pPr>
              <a:buFont typeface="Arial" panose="020B0604020202020204" pitchFamily="34" charset="0"/>
              <a:buChar char="•"/>
            </a:pPr>
            <a:endParaRPr lang="en-US" sz="1800" dirty="0"/>
          </a:p>
          <a:p>
            <a:pPr>
              <a:buFont typeface="Arial" panose="020B0604020202020204" pitchFamily="34" charset="0"/>
              <a:buChar char="•"/>
            </a:pPr>
            <a:endParaRPr lang="en-US" sz="1800" dirty="0"/>
          </a:p>
          <a:p>
            <a:pPr marL="0" indent="0">
              <a:buNone/>
            </a:pPr>
            <a:endParaRPr lang="en-US" sz="2400" b="1" dirty="0"/>
          </a:p>
        </p:txBody>
      </p:sp>
    </p:spTree>
    <p:extLst>
      <p:ext uri="{BB962C8B-B14F-4D97-AF65-F5344CB8AC3E}">
        <p14:creationId xmlns:p14="http://schemas.microsoft.com/office/powerpoint/2010/main" val="71314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Outline</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20</a:t>
            </a:fld>
            <a:endParaRPr lang="en-US" dirty="0"/>
          </a:p>
        </p:txBody>
      </p:sp>
      <p:sp>
        <p:nvSpPr>
          <p:cNvPr id="6" name="Content Placeholder 1"/>
          <p:cNvSpPr>
            <a:spLocks noGrp="1"/>
          </p:cNvSpPr>
          <p:nvPr>
            <p:ph idx="1"/>
          </p:nvPr>
        </p:nvSpPr>
        <p:spPr>
          <a:xfrm>
            <a:off x="1143000" y="1676400"/>
            <a:ext cx="7239000" cy="3559683"/>
          </a:xfrm>
        </p:spPr>
        <p:txBody>
          <a:bodyPr/>
          <a:lstStyle/>
          <a:p>
            <a:pPr marL="0" indent="0">
              <a:buNone/>
            </a:pPr>
            <a:r>
              <a:rPr lang="en-US" sz="2400" b="1" dirty="0"/>
              <a:t>Part 1. Overview of the VSAD approach</a:t>
            </a:r>
          </a:p>
          <a:p>
            <a:pPr marL="0" indent="0">
              <a:buNone/>
            </a:pPr>
            <a:endParaRPr lang="en-US" sz="1600" b="1" dirty="0"/>
          </a:p>
          <a:p>
            <a:pPr marL="0" indent="0">
              <a:buNone/>
            </a:pPr>
            <a:r>
              <a:rPr lang="en-US" sz="2400" b="1" dirty="0"/>
              <a:t>Part 2. Designing value-sensitive recruitment algorithms for projects in Wikipedia </a:t>
            </a:r>
          </a:p>
          <a:p>
            <a:pPr>
              <a:buFont typeface="Arial" panose="020B0604020202020204" pitchFamily="34" charset="0"/>
              <a:buChar char="•"/>
            </a:pPr>
            <a:r>
              <a:rPr lang="en-US" sz="2000" dirty="0"/>
              <a:t>Context and challenges</a:t>
            </a:r>
          </a:p>
          <a:p>
            <a:pPr>
              <a:buFont typeface="Arial" panose="020B0604020202020204" pitchFamily="34" charset="0"/>
              <a:buChar char="•"/>
            </a:pPr>
            <a:r>
              <a:rPr lang="en-US" sz="2000" dirty="0"/>
              <a:t>5-step process of creation and evaluation</a:t>
            </a:r>
          </a:p>
          <a:p>
            <a:pPr marL="0" indent="0">
              <a:buNone/>
            </a:pPr>
            <a:endParaRPr lang="en-US" sz="1600" dirty="0"/>
          </a:p>
          <a:p>
            <a:pPr marL="0" indent="0">
              <a:buNone/>
            </a:pPr>
            <a:r>
              <a:rPr lang="en-US" sz="2400" b="1" dirty="0"/>
              <a:t>Part 3. Lessons, Challenges and Discussions</a:t>
            </a:r>
            <a:endParaRPr lang="en-US" sz="1800" dirty="0">
              <a:solidFill>
                <a:schemeClr val="accent6">
                  <a:lumMod val="75000"/>
                </a:schemeClr>
              </a:solidFill>
            </a:endParaRPr>
          </a:p>
        </p:txBody>
      </p:sp>
      <p:sp>
        <p:nvSpPr>
          <p:cNvPr id="2" name="Right Arrow 1">
            <a:extLst>
              <a:ext uri="{FF2B5EF4-FFF2-40B4-BE49-F238E27FC236}">
                <a16:creationId xmlns:a16="http://schemas.microsoft.com/office/drawing/2014/main" id="{8D10E369-2367-DB41-B3D9-D0D923CDA39A}"/>
              </a:ext>
            </a:extLst>
          </p:cNvPr>
          <p:cNvSpPr/>
          <p:nvPr/>
        </p:nvSpPr>
        <p:spPr>
          <a:xfrm>
            <a:off x="685800" y="18288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0675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Outline</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21</a:t>
            </a:fld>
            <a:endParaRPr lang="en-US" dirty="0"/>
          </a:p>
        </p:txBody>
      </p:sp>
      <p:sp>
        <p:nvSpPr>
          <p:cNvPr id="6" name="Content Placeholder 1"/>
          <p:cNvSpPr>
            <a:spLocks noGrp="1"/>
          </p:cNvSpPr>
          <p:nvPr>
            <p:ph idx="1"/>
          </p:nvPr>
        </p:nvSpPr>
        <p:spPr>
          <a:xfrm>
            <a:off x="1143000" y="1676400"/>
            <a:ext cx="7239000" cy="3559683"/>
          </a:xfrm>
        </p:spPr>
        <p:txBody>
          <a:bodyPr/>
          <a:lstStyle/>
          <a:p>
            <a:pPr marL="0" indent="0">
              <a:buNone/>
            </a:pPr>
            <a:r>
              <a:rPr lang="en-US" sz="2400" b="1" dirty="0"/>
              <a:t>Part 1. Overview of the VSAD approach</a:t>
            </a:r>
          </a:p>
          <a:p>
            <a:pPr marL="0" indent="0">
              <a:buNone/>
            </a:pPr>
            <a:endParaRPr lang="en-US" sz="1600" b="1" dirty="0"/>
          </a:p>
          <a:p>
            <a:pPr marL="0" indent="0">
              <a:buNone/>
            </a:pPr>
            <a:r>
              <a:rPr lang="en-US" sz="2400" b="1" dirty="0"/>
              <a:t>Part 2. Designing value-sensitive recruitment algorithms for projects in Wikipedia </a:t>
            </a:r>
          </a:p>
          <a:p>
            <a:pPr>
              <a:buFont typeface="Arial" panose="020B0604020202020204" pitchFamily="34" charset="0"/>
              <a:buChar char="•"/>
            </a:pPr>
            <a:r>
              <a:rPr lang="en-US" sz="2000" dirty="0"/>
              <a:t>Context and challenges</a:t>
            </a:r>
          </a:p>
          <a:p>
            <a:pPr>
              <a:buFont typeface="Arial" panose="020B0604020202020204" pitchFamily="34" charset="0"/>
              <a:buChar char="•"/>
            </a:pPr>
            <a:r>
              <a:rPr lang="en-US" sz="2000" dirty="0"/>
              <a:t>5-step process of creation and evaluation</a:t>
            </a:r>
          </a:p>
          <a:p>
            <a:pPr marL="0" indent="0">
              <a:buNone/>
            </a:pPr>
            <a:endParaRPr lang="en-US" sz="1600" dirty="0"/>
          </a:p>
          <a:p>
            <a:pPr marL="0" indent="0">
              <a:buNone/>
            </a:pPr>
            <a:r>
              <a:rPr lang="en-US" sz="2400" b="1" dirty="0"/>
              <a:t>Part 3. Lessons, Challenges and Discussions</a:t>
            </a:r>
            <a:endParaRPr lang="en-US" sz="1800" dirty="0">
              <a:solidFill>
                <a:schemeClr val="accent6">
                  <a:lumMod val="75000"/>
                </a:schemeClr>
              </a:solidFill>
            </a:endParaRPr>
          </a:p>
        </p:txBody>
      </p:sp>
      <p:sp>
        <p:nvSpPr>
          <p:cNvPr id="2" name="Right Arrow 1">
            <a:extLst>
              <a:ext uri="{FF2B5EF4-FFF2-40B4-BE49-F238E27FC236}">
                <a16:creationId xmlns:a16="http://schemas.microsoft.com/office/drawing/2014/main" id="{8D10E369-2367-DB41-B3D9-D0D923CDA39A}"/>
              </a:ext>
            </a:extLst>
          </p:cNvPr>
          <p:cNvSpPr/>
          <p:nvPr/>
        </p:nvSpPr>
        <p:spPr>
          <a:xfrm>
            <a:off x="685800" y="25908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25493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Wikipedia</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22</a:t>
            </a:fld>
            <a:endParaRPr lang="en-US" dirty="0"/>
          </a:p>
        </p:txBody>
      </p:sp>
      <p:sp>
        <p:nvSpPr>
          <p:cNvPr id="6" name="Content Placeholder 1"/>
          <p:cNvSpPr>
            <a:spLocks noGrp="1"/>
          </p:cNvSpPr>
          <p:nvPr>
            <p:ph idx="1"/>
          </p:nvPr>
        </p:nvSpPr>
        <p:spPr>
          <a:xfrm>
            <a:off x="685800" y="1676400"/>
            <a:ext cx="6629400" cy="3559683"/>
          </a:xfrm>
        </p:spPr>
        <p:txBody>
          <a:bodyPr/>
          <a:lstStyle/>
          <a:p>
            <a:pPr marL="0" indent="0">
              <a:buNone/>
            </a:pPr>
            <a:r>
              <a:rPr lang="en-US" sz="2400" b="1" dirty="0"/>
              <a:t> </a:t>
            </a:r>
            <a:endParaRPr lang="en-US" sz="1800" dirty="0">
              <a:solidFill>
                <a:schemeClr val="accent6">
                  <a:lumMod val="75000"/>
                </a:schemeClr>
              </a:solidFill>
            </a:endParaRPr>
          </a:p>
        </p:txBody>
      </p:sp>
      <p:pic>
        <p:nvPicPr>
          <p:cNvPr id="2" name="Picture 1">
            <a:extLst>
              <a:ext uri="{FF2B5EF4-FFF2-40B4-BE49-F238E27FC236}">
                <a16:creationId xmlns:a16="http://schemas.microsoft.com/office/drawing/2014/main" id="{6E91664A-8F3C-0947-95FD-8A4CD7780DEC}"/>
              </a:ext>
            </a:extLst>
          </p:cNvPr>
          <p:cNvPicPr>
            <a:picLocks noChangeAspect="1"/>
          </p:cNvPicPr>
          <p:nvPr/>
        </p:nvPicPr>
        <p:blipFill>
          <a:blip r:embed="rId3"/>
          <a:stretch>
            <a:fillRect/>
          </a:stretch>
        </p:blipFill>
        <p:spPr>
          <a:xfrm>
            <a:off x="1261519" y="1234792"/>
            <a:ext cx="6392362" cy="5240666"/>
          </a:xfrm>
          <a:prstGeom prst="rect">
            <a:avLst/>
          </a:prstGeom>
        </p:spPr>
      </p:pic>
    </p:spTree>
    <p:extLst>
      <p:ext uri="{BB962C8B-B14F-4D97-AF65-F5344CB8AC3E}">
        <p14:creationId xmlns:p14="http://schemas.microsoft.com/office/powerpoint/2010/main" val="22179022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WikiProjects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23</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524000"/>
            <a:ext cx="7466240" cy="4419600"/>
          </a:xfrm>
        </p:spPr>
        <p:txBody>
          <a:bodyPr/>
          <a:lstStyle/>
          <a:p>
            <a:pPr marL="0" indent="0">
              <a:buNone/>
            </a:pPr>
            <a:r>
              <a:rPr lang="en-US" sz="2400" b="1" dirty="0"/>
              <a:t>WikiProjects</a:t>
            </a:r>
            <a:r>
              <a:rPr lang="en-US" sz="2400" dirty="0"/>
              <a:t> are self-­organized groups of contributors within English Wikipedia community. </a:t>
            </a:r>
          </a:p>
          <a:p>
            <a:pPr marL="0" indent="0">
              <a:buNone/>
            </a:pPr>
            <a:endParaRPr lang="en-US" sz="2400" b="1" dirty="0"/>
          </a:p>
        </p:txBody>
      </p:sp>
      <p:pic>
        <p:nvPicPr>
          <p:cNvPr id="2" name="Picture 1">
            <a:extLst>
              <a:ext uri="{FF2B5EF4-FFF2-40B4-BE49-F238E27FC236}">
                <a16:creationId xmlns:a16="http://schemas.microsoft.com/office/drawing/2014/main" id="{69ECF6CB-D779-C440-AE3A-C33CD4994995}"/>
              </a:ext>
            </a:extLst>
          </p:cNvPr>
          <p:cNvPicPr>
            <a:picLocks noChangeAspect="1"/>
          </p:cNvPicPr>
          <p:nvPr/>
        </p:nvPicPr>
        <p:blipFill>
          <a:blip r:embed="rId3"/>
          <a:stretch>
            <a:fillRect/>
          </a:stretch>
        </p:blipFill>
        <p:spPr>
          <a:xfrm>
            <a:off x="2133600" y="2997109"/>
            <a:ext cx="3975100" cy="2981325"/>
          </a:xfrm>
          <a:prstGeom prst="rect">
            <a:avLst/>
          </a:prstGeom>
        </p:spPr>
      </p:pic>
    </p:spTree>
    <p:extLst>
      <p:ext uri="{BB962C8B-B14F-4D97-AF65-F5344CB8AC3E}">
        <p14:creationId xmlns:p14="http://schemas.microsoft.com/office/powerpoint/2010/main" val="4057832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WikiProjects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24</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524000"/>
            <a:ext cx="7847240" cy="4419600"/>
          </a:xfrm>
        </p:spPr>
        <p:txBody>
          <a:bodyPr/>
          <a:lstStyle/>
          <a:p>
            <a:pPr marL="0" indent="0">
              <a:buNone/>
            </a:pPr>
            <a:r>
              <a:rPr lang="en-US" sz="2400" b="1" dirty="0"/>
              <a:t>WikiProjects are important socialization hubs </a:t>
            </a:r>
          </a:p>
          <a:p>
            <a:pPr>
              <a:buFont typeface="Arial" panose="020B0604020202020204" pitchFamily="34" charset="0"/>
              <a:buChar char="•"/>
            </a:pPr>
            <a:r>
              <a:rPr lang="en-US" sz="2400" dirty="0"/>
              <a:t>Editors seek help and find collaborators (Forte et al. 2012)</a:t>
            </a:r>
          </a:p>
          <a:p>
            <a:pPr>
              <a:buFont typeface="Arial" panose="020B0604020202020204" pitchFamily="34" charset="0"/>
              <a:buChar char="•"/>
            </a:pPr>
            <a:r>
              <a:rPr lang="en-US" sz="2400" dirty="0"/>
              <a:t>New members learn from experienced members. (Zhu et al. 2012) </a:t>
            </a:r>
          </a:p>
          <a:p>
            <a:pPr>
              <a:buFont typeface="Arial" panose="020B0604020202020204" pitchFamily="34" charset="0"/>
              <a:buChar char="•"/>
            </a:pPr>
            <a:r>
              <a:rPr lang="en-US" sz="2400" dirty="0"/>
              <a:t>Guide and organize editors’ work (Zhu et al. 2012)</a:t>
            </a:r>
          </a:p>
          <a:p>
            <a:pPr>
              <a:buFont typeface="Arial" panose="020B0604020202020204" pitchFamily="34" charset="0"/>
              <a:buChar char="•"/>
            </a:pPr>
            <a:r>
              <a:rPr lang="en-US" sz="2400" dirty="0"/>
              <a:t>Offer protection against un-warranted reverts and edit wars (Forte et al. 2012) </a:t>
            </a:r>
          </a:p>
          <a:p>
            <a:pPr>
              <a:buFont typeface="Arial" panose="020B0604020202020204" pitchFamily="34" charset="0"/>
              <a:buChar char="•"/>
            </a:pPr>
            <a:endParaRPr lang="en-US" sz="2000" dirty="0"/>
          </a:p>
          <a:p>
            <a:pPr marL="0" indent="0">
              <a:buNone/>
            </a:pPr>
            <a:r>
              <a:rPr lang="en-US" sz="2400" b="1" dirty="0"/>
              <a:t> </a:t>
            </a:r>
            <a:endParaRPr lang="en-US" sz="2000" b="1" dirty="0"/>
          </a:p>
          <a:p>
            <a:pPr marL="0" indent="0">
              <a:buNone/>
            </a:pPr>
            <a:endParaRPr lang="en-US" sz="2400" b="1" dirty="0"/>
          </a:p>
        </p:txBody>
      </p:sp>
    </p:spTree>
    <p:extLst>
      <p:ext uri="{BB962C8B-B14F-4D97-AF65-F5344CB8AC3E}">
        <p14:creationId xmlns:p14="http://schemas.microsoft.com/office/powerpoint/2010/main" val="37405238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WikiProjects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25</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524000"/>
            <a:ext cx="7847240" cy="4419600"/>
          </a:xfrm>
        </p:spPr>
        <p:txBody>
          <a:bodyPr/>
          <a:lstStyle/>
          <a:p>
            <a:pPr marL="0" indent="0">
              <a:buNone/>
            </a:pPr>
            <a:r>
              <a:rPr lang="en-US" sz="2400" b="1" dirty="0"/>
              <a:t>WikiProjects have been declining in the recent years</a:t>
            </a:r>
          </a:p>
          <a:p>
            <a:pPr>
              <a:buFont typeface="Arial" panose="020B0604020202020204" pitchFamily="34" charset="0"/>
              <a:buChar char="•"/>
            </a:pPr>
            <a:r>
              <a:rPr lang="en-US" sz="2400" dirty="0"/>
              <a:t>Peak: </a:t>
            </a:r>
            <a:r>
              <a:rPr lang="en-US" sz="2400" b="1" dirty="0"/>
              <a:t>2000 </a:t>
            </a:r>
            <a:r>
              <a:rPr lang="en-US" sz="2400" dirty="0"/>
              <a:t>projects</a:t>
            </a:r>
          </a:p>
          <a:p>
            <a:pPr>
              <a:buFont typeface="Arial" panose="020B0604020202020204" pitchFamily="34" charset="0"/>
              <a:buChar char="•"/>
            </a:pPr>
            <a:r>
              <a:rPr lang="en-US" sz="2400" dirty="0"/>
              <a:t>Now: </a:t>
            </a:r>
            <a:r>
              <a:rPr lang="en-US" sz="2400" b="1" dirty="0"/>
              <a:t>500</a:t>
            </a:r>
            <a:r>
              <a:rPr lang="en-US" sz="2400" dirty="0"/>
              <a:t> active WikiProjects, </a:t>
            </a:r>
            <a:r>
              <a:rPr lang="en-US" sz="2400" b="1" dirty="0"/>
              <a:t>12%</a:t>
            </a:r>
            <a:r>
              <a:rPr lang="en-US" sz="2400" dirty="0"/>
              <a:t> have more than </a:t>
            </a:r>
            <a:r>
              <a:rPr lang="en-US" sz="2400" b="1" dirty="0"/>
              <a:t>10</a:t>
            </a:r>
            <a:r>
              <a:rPr lang="en-US" sz="2400" dirty="0"/>
              <a:t> active members </a:t>
            </a:r>
          </a:p>
          <a:p>
            <a:pPr>
              <a:buFont typeface="Arial" panose="020B0604020202020204" pitchFamily="34" charset="0"/>
              <a:buChar char="•"/>
            </a:pPr>
            <a:endParaRPr lang="en-US" sz="2000" b="1" dirty="0"/>
          </a:p>
          <a:p>
            <a:pPr marL="0" indent="0">
              <a:buNone/>
            </a:pPr>
            <a:endParaRPr lang="en-US" sz="2400" b="1" dirty="0"/>
          </a:p>
        </p:txBody>
      </p:sp>
    </p:spTree>
    <p:extLst>
      <p:ext uri="{BB962C8B-B14F-4D97-AF65-F5344CB8AC3E}">
        <p14:creationId xmlns:p14="http://schemas.microsoft.com/office/powerpoint/2010/main" val="1022832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The goal of the research </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26</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524000"/>
            <a:ext cx="6932840" cy="4419600"/>
          </a:xfrm>
        </p:spPr>
        <p:txBody>
          <a:bodyPr/>
          <a:lstStyle/>
          <a:p>
            <a:pPr marL="0" indent="0">
              <a:buNone/>
            </a:pPr>
            <a:r>
              <a:rPr lang="en-US" sz="2400" dirty="0"/>
              <a:t>Design an </a:t>
            </a:r>
            <a:r>
              <a:rPr lang="en-US" sz="2400" b="1" dirty="0">
                <a:solidFill>
                  <a:schemeClr val="accent2"/>
                </a:solidFill>
              </a:rPr>
              <a:t>intelligent recruitment algorithmic system </a:t>
            </a:r>
            <a:r>
              <a:rPr lang="en-US" sz="2400" dirty="0"/>
              <a:t>to help </a:t>
            </a:r>
            <a:r>
              <a:rPr lang="en-US" sz="2400" b="1" dirty="0">
                <a:solidFill>
                  <a:schemeClr val="accent2"/>
                </a:solidFill>
              </a:rPr>
              <a:t>WikiProjects</a:t>
            </a:r>
            <a:r>
              <a:rPr lang="en-US" sz="2400" b="1" dirty="0"/>
              <a:t> </a:t>
            </a:r>
            <a:r>
              <a:rPr lang="en-US" sz="2400" dirty="0"/>
              <a:t>identify and recruit </a:t>
            </a:r>
            <a:r>
              <a:rPr lang="en-US" sz="2400" b="1" dirty="0">
                <a:solidFill>
                  <a:schemeClr val="accent2"/>
                </a:solidFill>
              </a:rPr>
              <a:t>suitable new members</a:t>
            </a:r>
            <a:r>
              <a:rPr lang="en-US" sz="2400" b="1" dirty="0"/>
              <a:t>. </a:t>
            </a:r>
            <a:endParaRPr lang="en-US" sz="1800" b="1" dirty="0"/>
          </a:p>
        </p:txBody>
      </p:sp>
    </p:spTree>
    <p:extLst>
      <p:ext uri="{BB962C8B-B14F-4D97-AF65-F5344CB8AC3E}">
        <p14:creationId xmlns:p14="http://schemas.microsoft.com/office/powerpoint/2010/main" val="2354248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Challenges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27</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417637"/>
            <a:ext cx="7466240" cy="4419600"/>
          </a:xfrm>
        </p:spPr>
        <p:txBody>
          <a:bodyPr/>
          <a:lstStyle/>
          <a:p>
            <a:pPr marL="0" indent="0">
              <a:buNone/>
            </a:pPr>
            <a:r>
              <a:rPr lang="en-US" sz="2400" dirty="0"/>
              <a:t>Tools failed because they are </a:t>
            </a:r>
            <a:r>
              <a:rPr lang="en-US" sz="2400" b="1" dirty="0"/>
              <a:t>insensitive to contributors’ motivations and community norms. </a:t>
            </a:r>
          </a:p>
          <a:p>
            <a:pPr>
              <a:buFont typeface="Arial" panose="020B0604020202020204" pitchFamily="34" charset="0"/>
              <a:buChar char="•"/>
            </a:pPr>
            <a:endParaRPr lang="en-US" sz="2000" dirty="0"/>
          </a:p>
        </p:txBody>
      </p:sp>
    </p:spTree>
    <p:extLst>
      <p:ext uri="{BB962C8B-B14F-4D97-AF65-F5344CB8AC3E}">
        <p14:creationId xmlns:p14="http://schemas.microsoft.com/office/powerpoint/2010/main" val="3311709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Challenges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28</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417637"/>
            <a:ext cx="7466240" cy="4419600"/>
          </a:xfrm>
        </p:spPr>
        <p:txBody>
          <a:bodyPr/>
          <a:lstStyle/>
          <a:p>
            <a:pPr marL="0" indent="0">
              <a:buNone/>
            </a:pPr>
            <a:r>
              <a:rPr lang="en-US" sz="2400" dirty="0"/>
              <a:t>Tools failed because they are </a:t>
            </a:r>
            <a:r>
              <a:rPr lang="en-US" sz="2400" b="1" dirty="0"/>
              <a:t>insensitive to contributors’ motivations and community norms. </a:t>
            </a:r>
          </a:p>
          <a:p>
            <a:pPr>
              <a:buFont typeface="Arial" panose="020B0604020202020204" pitchFamily="34" charset="0"/>
              <a:buChar char="•"/>
            </a:pPr>
            <a:r>
              <a:rPr lang="en-US" sz="2400" dirty="0" err="1"/>
              <a:t>VisualEditor</a:t>
            </a:r>
            <a:r>
              <a:rPr lang="en-US" sz="2400" dirty="0"/>
              <a:t> and </a:t>
            </a:r>
            <a:r>
              <a:rPr lang="en-US" sz="2400" dirty="0" err="1"/>
              <a:t>MediaViewer</a:t>
            </a:r>
            <a:r>
              <a:rPr lang="en-US" sz="2400" dirty="0"/>
              <a:t> pulled due to strong community pushback</a:t>
            </a:r>
          </a:p>
          <a:p>
            <a:pPr>
              <a:buFont typeface="Arial" panose="020B0604020202020204" pitchFamily="34" charset="0"/>
              <a:buChar char="•"/>
            </a:pPr>
            <a:r>
              <a:rPr lang="en-US" sz="2400" dirty="0"/>
              <a:t>Newcomers left the community (</a:t>
            </a:r>
            <a:r>
              <a:rPr lang="en-US" sz="2400" dirty="0" err="1"/>
              <a:t>Halfaker</a:t>
            </a:r>
            <a:r>
              <a:rPr lang="en-US" sz="2400" dirty="0"/>
              <a:t> et al. 2011) </a:t>
            </a:r>
          </a:p>
          <a:p>
            <a:pPr>
              <a:buFont typeface="Arial" panose="020B0604020202020204" pitchFamily="34" charset="0"/>
              <a:buChar char="•"/>
            </a:pPr>
            <a:endParaRPr lang="en-US" sz="2000" dirty="0"/>
          </a:p>
          <a:p>
            <a:pPr marL="0" indent="0">
              <a:buNone/>
            </a:pPr>
            <a:endParaRPr lang="en-US" sz="2000" dirty="0"/>
          </a:p>
        </p:txBody>
      </p:sp>
    </p:spTree>
    <p:extLst>
      <p:ext uri="{BB962C8B-B14F-4D97-AF65-F5344CB8AC3E}">
        <p14:creationId xmlns:p14="http://schemas.microsoft.com/office/powerpoint/2010/main" val="2270998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Challenges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29</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417637"/>
            <a:ext cx="7466240" cy="4419600"/>
          </a:xfrm>
        </p:spPr>
        <p:txBody>
          <a:bodyPr/>
          <a:lstStyle/>
          <a:p>
            <a:pPr marL="0" indent="0">
              <a:buNone/>
            </a:pPr>
            <a:r>
              <a:rPr lang="en-US" sz="2400" dirty="0"/>
              <a:t>Tools failed because they are </a:t>
            </a:r>
            <a:r>
              <a:rPr lang="en-US" sz="2400" b="1" dirty="0"/>
              <a:t>insensitive to contributors’ motivations and community norms. </a:t>
            </a:r>
          </a:p>
          <a:p>
            <a:pPr>
              <a:buFont typeface="Arial" panose="020B0604020202020204" pitchFamily="34" charset="0"/>
              <a:buChar char="•"/>
            </a:pPr>
            <a:r>
              <a:rPr lang="en-US" sz="2400" dirty="0" err="1"/>
              <a:t>VisualEditor</a:t>
            </a:r>
            <a:r>
              <a:rPr lang="en-US" sz="2400" dirty="0"/>
              <a:t> and </a:t>
            </a:r>
            <a:r>
              <a:rPr lang="en-US" sz="2400" dirty="0" err="1"/>
              <a:t>MediaViewer</a:t>
            </a:r>
            <a:r>
              <a:rPr lang="en-US" sz="2400" dirty="0"/>
              <a:t> pulled due to strong community pushback</a:t>
            </a:r>
          </a:p>
          <a:p>
            <a:pPr>
              <a:buFont typeface="Arial" panose="020B0604020202020204" pitchFamily="34" charset="0"/>
              <a:buChar char="•"/>
            </a:pPr>
            <a:r>
              <a:rPr lang="en-US" sz="2400" dirty="0"/>
              <a:t>Newcomers left the community (</a:t>
            </a:r>
            <a:r>
              <a:rPr lang="en-US" sz="2400" dirty="0" err="1"/>
              <a:t>Halfaker</a:t>
            </a:r>
            <a:r>
              <a:rPr lang="en-US" sz="2400" dirty="0"/>
              <a:t> et al. 2011) </a:t>
            </a:r>
          </a:p>
          <a:p>
            <a:pPr>
              <a:buFont typeface="Arial" panose="020B0604020202020204" pitchFamily="34" charset="0"/>
              <a:buChar char="•"/>
            </a:pPr>
            <a:endParaRPr lang="en-US" sz="2000" dirty="0"/>
          </a:p>
          <a:p>
            <a:pPr marL="0" indent="0">
              <a:buNone/>
            </a:pPr>
            <a:r>
              <a:rPr lang="en-US" sz="2400" b="1" dirty="0"/>
              <a:t>Tensions between Wikipedia community and research community. </a:t>
            </a:r>
            <a:endParaRPr lang="en-US" sz="2000" b="1" dirty="0"/>
          </a:p>
          <a:p>
            <a:pPr marL="0" indent="0">
              <a:buNone/>
            </a:pPr>
            <a:endParaRPr lang="en-US" sz="2000" dirty="0"/>
          </a:p>
        </p:txBody>
      </p:sp>
    </p:spTree>
    <p:extLst>
      <p:ext uri="{BB962C8B-B14F-4D97-AF65-F5344CB8AC3E}">
        <p14:creationId xmlns:p14="http://schemas.microsoft.com/office/powerpoint/2010/main" val="19798625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3</a:t>
            </a:fld>
            <a:endParaRPr lang="en-US" dirty="0"/>
          </a:p>
        </p:txBody>
      </p:sp>
      <p:sp>
        <p:nvSpPr>
          <p:cNvPr id="9" name="Title 1"/>
          <p:cNvSpPr>
            <a:spLocks noGrp="1"/>
          </p:cNvSpPr>
          <p:nvPr>
            <p:ph type="title"/>
          </p:nvPr>
        </p:nvSpPr>
        <p:spPr>
          <a:xfrm>
            <a:off x="0" y="0"/>
            <a:ext cx="8915400" cy="762000"/>
          </a:xfrm>
        </p:spPr>
        <p:txBody>
          <a:bodyPr/>
          <a:lstStyle/>
          <a:p>
            <a:pPr algn="l"/>
            <a:r>
              <a:rPr lang="en-US" sz="3200" b="1" dirty="0"/>
              <a:t>AI “rules the world”</a:t>
            </a:r>
          </a:p>
        </p:txBody>
      </p:sp>
      <p:sp>
        <p:nvSpPr>
          <p:cNvPr id="10" name="Content Placeholder 1">
            <a:extLst>
              <a:ext uri="{FF2B5EF4-FFF2-40B4-BE49-F238E27FC236}">
                <a16:creationId xmlns:a16="http://schemas.microsoft.com/office/drawing/2014/main" id="{647D2575-697C-474F-865B-9790FA7BA862}"/>
              </a:ext>
            </a:extLst>
          </p:cNvPr>
          <p:cNvSpPr>
            <a:spLocks noGrp="1"/>
          </p:cNvSpPr>
          <p:nvPr>
            <p:ph idx="1"/>
          </p:nvPr>
        </p:nvSpPr>
        <p:spPr>
          <a:xfrm>
            <a:off x="610960" y="1524000"/>
            <a:ext cx="7466240" cy="4419600"/>
          </a:xfrm>
        </p:spPr>
        <p:txBody>
          <a:bodyPr/>
          <a:lstStyle/>
          <a:p>
            <a:pPr>
              <a:buFont typeface="Arial" panose="020B0604020202020204" pitchFamily="34" charset="0"/>
              <a:buChar char="•"/>
            </a:pPr>
            <a:endParaRPr lang="en-US" sz="1800" dirty="0"/>
          </a:p>
          <a:p>
            <a:pPr marL="0" indent="0">
              <a:buNone/>
            </a:pPr>
            <a:endParaRPr lang="en-US" sz="2400" b="1" dirty="0"/>
          </a:p>
        </p:txBody>
      </p:sp>
      <p:sp>
        <p:nvSpPr>
          <p:cNvPr id="8" name="Content Placeholder 1">
            <a:extLst>
              <a:ext uri="{FF2B5EF4-FFF2-40B4-BE49-F238E27FC236}">
                <a16:creationId xmlns:a16="http://schemas.microsoft.com/office/drawing/2014/main" id="{D0DCED3C-0833-1649-93FC-6E7393DABFF0}"/>
              </a:ext>
            </a:extLst>
          </p:cNvPr>
          <p:cNvSpPr txBox="1">
            <a:spLocks/>
          </p:cNvSpPr>
          <p:nvPr/>
        </p:nvSpPr>
        <p:spPr bwMode="auto">
          <a:xfrm>
            <a:off x="724580" y="1311275"/>
            <a:ext cx="7466240" cy="1316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endParaRPr lang="en-US" sz="1800" dirty="0"/>
          </a:p>
          <a:p>
            <a:pPr marL="0" indent="0">
              <a:buFontTx/>
              <a:buNone/>
            </a:pPr>
            <a:endParaRPr lang="en-US" sz="2400" b="1" dirty="0"/>
          </a:p>
        </p:txBody>
      </p:sp>
      <p:pic>
        <p:nvPicPr>
          <p:cNvPr id="6" name="Picture 5">
            <a:extLst>
              <a:ext uri="{FF2B5EF4-FFF2-40B4-BE49-F238E27FC236}">
                <a16:creationId xmlns:a16="http://schemas.microsoft.com/office/drawing/2014/main" id="{4FBB222A-B937-3644-B6A7-B94E9254CE63}"/>
              </a:ext>
            </a:extLst>
          </p:cNvPr>
          <p:cNvPicPr>
            <a:picLocks noChangeAspect="1"/>
          </p:cNvPicPr>
          <p:nvPr/>
        </p:nvPicPr>
        <p:blipFill>
          <a:blip r:embed="rId5"/>
          <a:stretch>
            <a:fillRect/>
          </a:stretch>
        </p:blipFill>
        <p:spPr>
          <a:xfrm>
            <a:off x="990600" y="1524000"/>
            <a:ext cx="6934200" cy="4160521"/>
          </a:xfrm>
          <a:prstGeom prst="rect">
            <a:avLst/>
          </a:prstGeom>
        </p:spPr>
      </p:pic>
    </p:spTree>
    <p:extLst>
      <p:ext uri="{BB962C8B-B14F-4D97-AF65-F5344CB8AC3E}">
        <p14:creationId xmlns:p14="http://schemas.microsoft.com/office/powerpoint/2010/main" val="13055134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Outline</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30</a:t>
            </a:fld>
            <a:endParaRPr lang="en-US" dirty="0"/>
          </a:p>
        </p:txBody>
      </p:sp>
      <p:sp>
        <p:nvSpPr>
          <p:cNvPr id="6" name="Content Placeholder 1"/>
          <p:cNvSpPr>
            <a:spLocks noGrp="1"/>
          </p:cNvSpPr>
          <p:nvPr>
            <p:ph idx="1"/>
          </p:nvPr>
        </p:nvSpPr>
        <p:spPr>
          <a:xfrm>
            <a:off x="1143000" y="1676400"/>
            <a:ext cx="7086600" cy="3559683"/>
          </a:xfrm>
        </p:spPr>
        <p:txBody>
          <a:bodyPr/>
          <a:lstStyle/>
          <a:p>
            <a:pPr marL="0" indent="0">
              <a:buNone/>
            </a:pPr>
            <a:r>
              <a:rPr lang="en-US" sz="2400" b="1" dirty="0"/>
              <a:t>Part 1. Overview of the VSAD approach</a:t>
            </a:r>
          </a:p>
          <a:p>
            <a:pPr marL="0" indent="0">
              <a:buNone/>
            </a:pPr>
            <a:endParaRPr lang="en-US" sz="1600" b="1" dirty="0"/>
          </a:p>
          <a:p>
            <a:pPr marL="0" indent="0">
              <a:buNone/>
            </a:pPr>
            <a:r>
              <a:rPr lang="en-US" sz="2400" b="1" dirty="0"/>
              <a:t>Part 2. Designing value-sensitive recruitment algorithms for projects in Wikipedia </a:t>
            </a:r>
          </a:p>
          <a:p>
            <a:pPr>
              <a:buFont typeface="Arial" panose="020B0604020202020204" pitchFamily="34" charset="0"/>
              <a:buChar char="•"/>
            </a:pPr>
            <a:r>
              <a:rPr lang="en-US" sz="2000" dirty="0"/>
              <a:t>Background and challenges</a:t>
            </a:r>
          </a:p>
          <a:p>
            <a:pPr>
              <a:buFont typeface="Arial" panose="020B0604020202020204" pitchFamily="34" charset="0"/>
              <a:buChar char="•"/>
            </a:pPr>
            <a:r>
              <a:rPr lang="en-US" sz="2000" dirty="0"/>
              <a:t>5-step process of creation and evaluation</a:t>
            </a:r>
          </a:p>
          <a:p>
            <a:pPr marL="0" indent="0">
              <a:buNone/>
            </a:pPr>
            <a:endParaRPr lang="en-US" sz="1600" dirty="0"/>
          </a:p>
          <a:p>
            <a:pPr marL="0" indent="0">
              <a:buNone/>
            </a:pPr>
            <a:r>
              <a:rPr lang="en-US" sz="2400" b="1" dirty="0"/>
              <a:t>Part 3. Lessons, Challenges and Discussions</a:t>
            </a:r>
            <a:endParaRPr lang="en-US" sz="1800" dirty="0">
              <a:solidFill>
                <a:schemeClr val="accent6">
                  <a:lumMod val="75000"/>
                </a:schemeClr>
              </a:solidFill>
            </a:endParaRPr>
          </a:p>
        </p:txBody>
      </p:sp>
      <p:sp>
        <p:nvSpPr>
          <p:cNvPr id="2" name="Right Arrow 1">
            <a:extLst>
              <a:ext uri="{FF2B5EF4-FFF2-40B4-BE49-F238E27FC236}">
                <a16:creationId xmlns:a16="http://schemas.microsoft.com/office/drawing/2014/main" id="{8D10E369-2367-DB41-B3D9-D0D923CDA39A}"/>
              </a:ext>
            </a:extLst>
          </p:cNvPr>
          <p:cNvSpPr/>
          <p:nvPr/>
        </p:nvSpPr>
        <p:spPr>
          <a:xfrm>
            <a:off x="769257" y="37338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8243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762000"/>
          </a:xfrm>
        </p:spPr>
        <p:txBody>
          <a:bodyPr/>
          <a:lstStyle/>
          <a:p>
            <a:r>
              <a:rPr lang="en-US" sz="3200" b="1" dirty="0"/>
              <a:t>VSAD: 5-Step Approach</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31</a:t>
            </a:fld>
            <a:endParaRPr lang="en-US" dirty="0"/>
          </a:p>
        </p:txBody>
      </p:sp>
      <p:sp>
        <p:nvSpPr>
          <p:cNvPr id="6" name="Content Placeholder 1"/>
          <p:cNvSpPr>
            <a:spLocks noGrp="1"/>
          </p:cNvSpPr>
          <p:nvPr>
            <p:ph idx="1"/>
          </p:nvPr>
        </p:nvSpPr>
        <p:spPr>
          <a:xfrm>
            <a:off x="838200" y="1143000"/>
            <a:ext cx="7467600" cy="3559683"/>
          </a:xfrm>
        </p:spPr>
        <p:txBody>
          <a:bodyPr/>
          <a:lstStyle/>
          <a:p>
            <a:pPr marL="0" indent="0">
              <a:buNone/>
            </a:pPr>
            <a:r>
              <a:rPr lang="en-US" sz="2400" b="1" dirty="0"/>
              <a:t>  </a:t>
            </a:r>
            <a:endParaRPr lang="en-US" sz="1800" dirty="0">
              <a:solidFill>
                <a:schemeClr val="accent6">
                  <a:lumMod val="75000"/>
                </a:schemeClr>
              </a:solidFill>
            </a:endParaRPr>
          </a:p>
        </p:txBody>
      </p:sp>
      <p:graphicFrame>
        <p:nvGraphicFramePr>
          <p:cNvPr id="2" name="Diagram 1">
            <a:extLst>
              <a:ext uri="{FF2B5EF4-FFF2-40B4-BE49-F238E27FC236}">
                <a16:creationId xmlns:a16="http://schemas.microsoft.com/office/drawing/2014/main" id="{0D57E789-7957-F24A-9C8E-361A10004057}"/>
              </a:ext>
            </a:extLst>
          </p:cNvPr>
          <p:cNvGraphicFramePr/>
          <p:nvPr>
            <p:extLst/>
          </p:nvPr>
        </p:nvGraphicFramePr>
        <p:xfrm>
          <a:off x="1066800" y="922337"/>
          <a:ext cx="7239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480826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762000"/>
          </a:xfrm>
        </p:spPr>
        <p:txBody>
          <a:bodyPr/>
          <a:lstStyle/>
          <a:p>
            <a:r>
              <a:rPr lang="en-US" sz="3200" b="1" dirty="0"/>
              <a:t>VSAD: 5-Step Approach</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32</a:t>
            </a:fld>
            <a:endParaRPr lang="en-US" dirty="0"/>
          </a:p>
        </p:txBody>
      </p:sp>
      <p:sp>
        <p:nvSpPr>
          <p:cNvPr id="6" name="Content Placeholder 1"/>
          <p:cNvSpPr>
            <a:spLocks noGrp="1"/>
          </p:cNvSpPr>
          <p:nvPr>
            <p:ph idx="1"/>
          </p:nvPr>
        </p:nvSpPr>
        <p:spPr>
          <a:xfrm>
            <a:off x="838200" y="1143000"/>
            <a:ext cx="7467600" cy="3559683"/>
          </a:xfrm>
        </p:spPr>
        <p:txBody>
          <a:bodyPr/>
          <a:lstStyle/>
          <a:p>
            <a:pPr marL="0" indent="0">
              <a:buNone/>
            </a:pPr>
            <a:r>
              <a:rPr lang="en-US" sz="2400" b="1" dirty="0"/>
              <a:t>  </a:t>
            </a:r>
            <a:endParaRPr lang="en-US" sz="1800" dirty="0">
              <a:solidFill>
                <a:schemeClr val="accent6">
                  <a:lumMod val="75000"/>
                </a:schemeClr>
              </a:solidFill>
            </a:endParaRPr>
          </a:p>
        </p:txBody>
      </p:sp>
      <p:graphicFrame>
        <p:nvGraphicFramePr>
          <p:cNvPr id="2" name="Diagram 1">
            <a:extLst>
              <a:ext uri="{FF2B5EF4-FFF2-40B4-BE49-F238E27FC236}">
                <a16:creationId xmlns:a16="http://schemas.microsoft.com/office/drawing/2014/main" id="{0D57E789-7957-F24A-9C8E-361A10004057}"/>
              </a:ext>
            </a:extLst>
          </p:cNvPr>
          <p:cNvGraphicFramePr/>
          <p:nvPr>
            <p:extLst>
              <p:ext uri="{D42A27DB-BD31-4B8C-83A1-F6EECF244321}">
                <p14:modId xmlns:p14="http://schemas.microsoft.com/office/powerpoint/2010/main" val="2860335126"/>
              </p:ext>
            </p:extLst>
          </p:nvPr>
        </p:nvGraphicFramePr>
        <p:xfrm>
          <a:off x="1066800" y="922337"/>
          <a:ext cx="7239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7232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1. Understand Stakeholders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33</a:t>
            </a:fld>
            <a:endParaRPr lang="en-US" dirty="0"/>
          </a:p>
        </p:txBody>
      </p:sp>
      <p:sp>
        <p:nvSpPr>
          <p:cNvPr id="2" name="Rectangle 1">
            <a:extLst>
              <a:ext uri="{FF2B5EF4-FFF2-40B4-BE49-F238E27FC236}">
                <a16:creationId xmlns:a16="http://schemas.microsoft.com/office/drawing/2014/main" id="{8E5809C5-EBD3-EB46-ADEC-BEFF393A20C6}"/>
              </a:ext>
            </a:extLst>
          </p:cNvPr>
          <p:cNvSpPr/>
          <p:nvPr/>
        </p:nvSpPr>
        <p:spPr>
          <a:xfrm>
            <a:off x="685800" y="1688445"/>
            <a:ext cx="6781800" cy="1200328"/>
          </a:xfrm>
          <a:prstGeom prst="rect">
            <a:avLst/>
          </a:prstGeom>
        </p:spPr>
        <p:txBody>
          <a:bodyPr wrap="square">
            <a:spAutoFit/>
          </a:bodyPr>
          <a:lstStyle/>
          <a:p>
            <a:r>
              <a:rPr lang="en-US" sz="2400" b="1" dirty="0">
                <a:latin typeface="+mn-lt"/>
              </a:rPr>
              <a:t>Value</a:t>
            </a:r>
            <a:r>
              <a:rPr lang="en-US" sz="2400" dirty="0">
                <a:latin typeface="+mn-lt"/>
              </a:rPr>
              <a:t>: “</a:t>
            </a:r>
            <a:r>
              <a:rPr lang="en-US" sz="2400" b="1" dirty="0">
                <a:latin typeface="+mn-lt"/>
              </a:rPr>
              <a:t>what a person or group of people consider important  in life” </a:t>
            </a:r>
            <a:r>
              <a:rPr lang="en-US" sz="2400" dirty="0">
                <a:latin typeface="+mn-lt"/>
              </a:rPr>
              <a:t>(</a:t>
            </a:r>
            <a:r>
              <a:rPr lang="en-US" sz="2400" dirty="0" err="1">
                <a:latin typeface="+mn-lt"/>
              </a:rPr>
              <a:t>Borning</a:t>
            </a:r>
            <a:r>
              <a:rPr lang="en-US" sz="2400" dirty="0">
                <a:latin typeface="+mn-lt"/>
              </a:rPr>
              <a:t> and Muller 2012). </a:t>
            </a:r>
          </a:p>
          <a:p>
            <a:endParaRPr lang="en-US" sz="2400" dirty="0">
              <a:latin typeface="+mn-lt"/>
            </a:endParaRPr>
          </a:p>
        </p:txBody>
      </p:sp>
    </p:spTree>
    <p:extLst>
      <p:ext uri="{BB962C8B-B14F-4D97-AF65-F5344CB8AC3E}">
        <p14:creationId xmlns:p14="http://schemas.microsoft.com/office/powerpoint/2010/main" val="4084741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1. Understand Stakeholders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34</a:t>
            </a:fld>
            <a:endParaRPr lang="en-US" dirty="0"/>
          </a:p>
        </p:txBody>
      </p:sp>
      <p:graphicFrame>
        <p:nvGraphicFramePr>
          <p:cNvPr id="2" name="Diagram 1">
            <a:extLst>
              <a:ext uri="{FF2B5EF4-FFF2-40B4-BE49-F238E27FC236}">
                <a16:creationId xmlns:a16="http://schemas.microsoft.com/office/drawing/2014/main" id="{4209D48D-3E2A-1F41-B099-D426DB071267}"/>
              </a:ext>
            </a:extLst>
          </p:cNvPr>
          <p:cNvGraphicFramePr/>
          <p:nvPr/>
        </p:nvGraphicFramePr>
        <p:xfrm>
          <a:off x="1066800" y="838200"/>
          <a:ext cx="6629400" cy="4397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1">
            <a:extLst>
              <a:ext uri="{FF2B5EF4-FFF2-40B4-BE49-F238E27FC236}">
                <a16:creationId xmlns:a16="http://schemas.microsoft.com/office/drawing/2014/main" id="{3CAF6A7E-F8A5-8F4B-8562-E472F0E03F63}"/>
              </a:ext>
            </a:extLst>
          </p:cNvPr>
          <p:cNvSpPr txBox="1">
            <a:spLocks/>
          </p:cNvSpPr>
          <p:nvPr/>
        </p:nvSpPr>
        <p:spPr bwMode="auto">
          <a:xfrm>
            <a:off x="838200" y="1308315"/>
            <a:ext cx="7466240" cy="5204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8"/>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9"/>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t>Three Stakeholders</a:t>
            </a:r>
          </a:p>
        </p:txBody>
      </p:sp>
    </p:spTree>
    <p:extLst>
      <p:ext uri="{BB962C8B-B14F-4D97-AF65-F5344CB8AC3E}">
        <p14:creationId xmlns:p14="http://schemas.microsoft.com/office/powerpoint/2010/main" val="1038988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1. Understand Stakeholders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35</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676400"/>
            <a:ext cx="7466240" cy="2133600"/>
          </a:xfrm>
        </p:spPr>
        <p:txBody>
          <a:bodyPr/>
          <a:lstStyle/>
          <a:p>
            <a:pPr>
              <a:buFont typeface="Arial" panose="020B0604020202020204" pitchFamily="34" charset="0"/>
              <a:buChar char="•"/>
            </a:pPr>
            <a:r>
              <a:rPr lang="en-US" sz="2400" dirty="0"/>
              <a:t>Review literature </a:t>
            </a:r>
          </a:p>
          <a:p>
            <a:pPr>
              <a:buFont typeface="Arial" panose="020B0604020202020204" pitchFamily="34" charset="0"/>
              <a:buChar char="•"/>
            </a:pPr>
            <a:endParaRPr lang="en-US" sz="2000" dirty="0"/>
          </a:p>
          <a:p>
            <a:pPr>
              <a:buFont typeface="Arial" panose="020B0604020202020204" pitchFamily="34" charset="0"/>
              <a:buChar char="•"/>
            </a:pPr>
            <a:r>
              <a:rPr lang="en-US" sz="2400" dirty="0"/>
              <a:t>Conduct surveys to WikiProject (</a:t>
            </a:r>
            <a:r>
              <a:rPr lang="en-US" sz="2400" b="1" dirty="0"/>
              <a:t>WP</a:t>
            </a:r>
            <a:r>
              <a:rPr lang="en-US" sz="2400" dirty="0"/>
              <a:t>) organizers/current active project members (</a:t>
            </a:r>
            <a:r>
              <a:rPr lang="en-US" sz="2400" b="1" dirty="0"/>
              <a:t>50</a:t>
            </a:r>
            <a:r>
              <a:rPr lang="en-US" sz="2400" dirty="0"/>
              <a:t> members from </a:t>
            </a:r>
            <a:r>
              <a:rPr lang="en-US" sz="2400" b="1" dirty="0"/>
              <a:t>19</a:t>
            </a:r>
            <a:r>
              <a:rPr lang="en-US" sz="2400" dirty="0"/>
              <a:t> Projects).</a:t>
            </a:r>
          </a:p>
        </p:txBody>
      </p:sp>
    </p:spTree>
    <p:extLst>
      <p:ext uri="{BB962C8B-B14F-4D97-AF65-F5344CB8AC3E}">
        <p14:creationId xmlns:p14="http://schemas.microsoft.com/office/powerpoint/2010/main" val="2040908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1. Understand Stakeholders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36</a:t>
            </a:fld>
            <a:endParaRPr lang="en-US" dirty="0"/>
          </a:p>
        </p:txBody>
      </p:sp>
      <p:sp>
        <p:nvSpPr>
          <p:cNvPr id="6" name="Content Placeholder 1">
            <a:extLst>
              <a:ext uri="{FF2B5EF4-FFF2-40B4-BE49-F238E27FC236}">
                <a16:creationId xmlns:a16="http://schemas.microsoft.com/office/drawing/2014/main" id="{3CAF6A7E-F8A5-8F4B-8562-E472F0E03F63}"/>
              </a:ext>
            </a:extLst>
          </p:cNvPr>
          <p:cNvSpPr txBox="1">
            <a:spLocks/>
          </p:cNvSpPr>
          <p:nvPr/>
        </p:nvSpPr>
        <p:spPr bwMode="auto">
          <a:xfrm>
            <a:off x="457200" y="1314450"/>
            <a:ext cx="746624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t> Summary of Stakeholders’ Values</a:t>
            </a:r>
          </a:p>
        </p:txBody>
      </p:sp>
      <p:graphicFrame>
        <p:nvGraphicFramePr>
          <p:cNvPr id="5" name="Table 4">
            <a:extLst>
              <a:ext uri="{FF2B5EF4-FFF2-40B4-BE49-F238E27FC236}">
                <a16:creationId xmlns:a16="http://schemas.microsoft.com/office/drawing/2014/main" id="{47A42BCF-1B75-E042-97BC-F55A4E2FEC35}"/>
              </a:ext>
            </a:extLst>
          </p:cNvPr>
          <p:cNvGraphicFramePr>
            <a:graphicFrameLocks noGrp="1"/>
          </p:cNvGraphicFramePr>
          <p:nvPr>
            <p:extLst>
              <p:ext uri="{D42A27DB-BD31-4B8C-83A1-F6EECF244321}">
                <p14:modId xmlns:p14="http://schemas.microsoft.com/office/powerpoint/2010/main" val="4202478010"/>
              </p:ext>
            </p:extLst>
          </p:nvPr>
        </p:nvGraphicFramePr>
        <p:xfrm>
          <a:off x="304801" y="1847850"/>
          <a:ext cx="8686799" cy="3596640"/>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65009925"/>
                    </a:ext>
                  </a:extLst>
                </a:gridCol>
                <a:gridCol w="2362200">
                  <a:extLst>
                    <a:ext uri="{9D8B030D-6E8A-4147-A177-3AD203B41FA5}">
                      <a16:colId xmlns:a16="http://schemas.microsoft.com/office/drawing/2014/main" val="1135097208"/>
                    </a:ext>
                  </a:extLst>
                </a:gridCol>
                <a:gridCol w="1546559">
                  <a:extLst>
                    <a:ext uri="{9D8B030D-6E8A-4147-A177-3AD203B41FA5}">
                      <a16:colId xmlns:a16="http://schemas.microsoft.com/office/drawing/2014/main" val="1654099254"/>
                    </a:ext>
                  </a:extLst>
                </a:gridCol>
                <a:gridCol w="1311442">
                  <a:extLst>
                    <a:ext uri="{9D8B030D-6E8A-4147-A177-3AD203B41FA5}">
                      <a16:colId xmlns:a16="http://schemas.microsoft.com/office/drawing/2014/main" val="1336478370"/>
                    </a:ext>
                  </a:extLst>
                </a:gridCol>
                <a:gridCol w="1637799">
                  <a:extLst>
                    <a:ext uri="{9D8B030D-6E8A-4147-A177-3AD203B41FA5}">
                      <a16:colId xmlns:a16="http://schemas.microsoft.com/office/drawing/2014/main" val="3246244458"/>
                    </a:ext>
                  </a:extLst>
                </a:gridCol>
              </a:tblGrid>
              <a:tr h="370840">
                <a:tc>
                  <a:txBody>
                    <a:bodyPr/>
                    <a:lstStyle/>
                    <a:p>
                      <a:pPr algn="ctr"/>
                      <a:r>
                        <a:rPr lang="en-US" sz="2400" dirty="0"/>
                        <a:t> </a:t>
                      </a:r>
                    </a:p>
                  </a:txBody>
                  <a:tcPr anchor="ctr"/>
                </a:tc>
                <a:tc>
                  <a:txBody>
                    <a:bodyPr/>
                    <a:lstStyle/>
                    <a:p>
                      <a:pPr algn="ctr"/>
                      <a:r>
                        <a:rPr lang="en-US" sz="2400" dirty="0"/>
                        <a:t>Design Choices</a:t>
                      </a:r>
                    </a:p>
                  </a:txBody>
                  <a:tcPr anchor="ctr"/>
                </a:tc>
                <a:tc>
                  <a:txBody>
                    <a:bodyPr/>
                    <a:lstStyle/>
                    <a:p>
                      <a:pPr algn="ctr"/>
                      <a:r>
                        <a:rPr lang="en-US" sz="2000" dirty="0"/>
                        <a:t>Newcomers to WP</a:t>
                      </a:r>
                    </a:p>
                  </a:txBody>
                  <a:tcPr anchor="ctr"/>
                </a:tc>
                <a:tc>
                  <a:txBody>
                    <a:bodyPr/>
                    <a:lstStyle/>
                    <a:p>
                      <a:pPr algn="ctr"/>
                      <a:r>
                        <a:rPr lang="en-US" sz="2000" dirty="0"/>
                        <a:t>Current WP members</a:t>
                      </a:r>
                    </a:p>
                  </a:txBody>
                  <a:tcPr anchor="ctr"/>
                </a:tc>
                <a:tc>
                  <a:txBody>
                    <a:bodyPr/>
                    <a:lstStyle/>
                    <a:p>
                      <a:pPr algn="ctr"/>
                      <a:r>
                        <a:rPr lang="en-US" sz="2000" dirty="0"/>
                        <a:t>Wikipedia as a whole</a:t>
                      </a:r>
                    </a:p>
                  </a:txBody>
                  <a:tcPr anchor="ctr"/>
                </a:tc>
                <a:extLst>
                  <a:ext uri="{0D108BD9-81ED-4DB2-BD59-A6C34878D82A}">
                    <a16:rowId xmlns:a16="http://schemas.microsoft.com/office/drawing/2014/main" val="8393580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“Who to recruit”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2383443348"/>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2338050384"/>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“How to define fit”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262019721"/>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251388184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Human-algorithm coordination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117219887"/>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159926840"/>
                  </a:ext>
                </a:extLst>
              </a:tr>
            </a:tbl>
          </a:graphicData>
        </a:graphic>
      </p:graphicFrame>
    </p:spTree>
    <p:extLst>
      <p:ext uri="{BB962C8B-B14F-4D97-AF65-F5344CB8AC3E}">
        <p14:creationId xmlns:p14="http://schemas.microsoft.com/office/powerpoint/2010/main" val="35798260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1. Understand Stakeholders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37</a:t>
            </a:fld>
            <a:endParaRPr lang="en-US" dirty="0"/>
          </a:p>
        </p:txBody>
      </p:sp>
      <p:sp>
        <p:nvSpPr>
          <p:cNvPr id="6" name="Content Placeholder 1">
            <a:extLst>
              <a:ext uri="{FF2B5EF4-FFF2-40B4-BE49-F238E27FC236}">
                <a16:creationId xmlns:a16="http://schemas.microsoft.com/office/drawing/2014/main" id="{3CAF6A7E-F8A5-8F4B-8562-E472F0E03F63}"/>
              </a:ext>
            </a:extLst>
          </p:cNvPr>
          <p:cNvSpPr txBox="1">
            <a:spLocks/>
          </p:cNvSpPr>
          <p:nvPr/>
        </p:nvSpPr>
        <p:spPr bwMode="auto">
          <a:xfrm>
            <a:off x="457200" y="1314450"/>
            <a:ext cx="746624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t> Summary of Stakeholders’ Values</a:t>
            </a:r>
          </a:p>
        </p:txBody>
      </p:sp>
      <p:graphicFrame>
        <p:nvGraphicFramePr>
          <p:cNvPr id="5" name="Table 4">
            <a:extLst>
              <a:ext uri="{FF2B5EF4-FFF2-40B4-BE49-F238E27FC236}">
                <a16:creationId xmlns:a16="http://schemas.microsoft.com/office/drawing/2014/main" id="{47A42BCF-1B75-E042-97BC-F55A4E2FEC35}"/>
              </a:ext>
            </a:extLst>
          </p:cNvPr>
          <p:cNvGraphicFramePr>
            <a:graphicFrameLocks noGrp="1"/>
          </p:cNvGraphicFramePr>
          <p:nvPr>
            <p:extLst>
              <p:ext uri="{D42A27DB-BD31-4B8C-83A1-F6EECF244321}">
                <p14:modId xmlns:p14="http://schemas.microsoft.com/office/powerpoint/2010/main" val="1960768056"/>
              </p:ext>
            </p:extLst>
          </p:nvPr>
        </p:nvGraphicFramePr>
        <p:xfrm>
          <a:off x="304801" y="1847850"/>
          <a:ext cx="8686799" cy="3596640"/>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65009925"/>
                    </a:ext>
                  </a:extLst>
                </a:gridCol>
                <a:gridCol w="2362200">
                  <a:extLst>
                    <a:ext uri="{9D8B030D-6E8A-4147-A177-3AD203B41FA5}">
                      <a16:colId xmlns:a16="http://schemas.microsoft.com/office/drawing/2014/main" val="1135097208"/>
                    </a:ext>
                  </a:extLst>
                </a:gridCol>
                <a:gridCol w="1546559">
                  <a:extLst>
                    <a:ext uri="{9D8B030D-6E8A-4147-A177-3AD203B41FA5}">
                      <a16:colId xmlns:a16="http://schemas.microsoft.com/office/drawing/2014/main" val="1654099254"/>
                    </a:ext>
                  </a:extLst>
                </a:gridCol>
                <a:gridCol w="1311442">
                  <a:extLst>
                    <a:ext uri="{9D8B030D-6E8A-4147-A177-3AD203B41FA5}">
                      <a16:colId xmlns:a16="http://schemas.microsoft.com/office/drawing/2014/main" val="1336478370"/>
                    </a:ext>
                  </a:extLst>
                </a:gridCol>
                <a:gridCol w="1637799">
                  <a:extLst>
                    <a:ext uri="{9D8B030D-6E8A-4147-A177-3AD203B41FA5}">
                      <a16:colId xmlns:a16="http://schemas.microsoft.com/office/drawing/2014/main" val="3246244458"/>
                    </a:ext>
                  </a:extLst>
                </a:gridCol>
              </a:tblGrid>
              <a:tr h="370840">
                <a:tc>
                  <a:txBody>
                    <a:bodyPr/>
                    <a:lstStyle/>
                    <a:p>
                      <a:pPr algn="ctr"/>
                      <a:r>
                        <a:rPr lang="en-US" sz="2400" dirty="0"/>
                        <a:t> </a:t>
                      </a:r>
                    </a:p>
                  </a:txBody>
                  <a:tcPr anchor="ctr"/>
                </a:tc>
                <a:tc>
                  <a:txBody>
                    <a:bodyPr/>
                    <a:lstStyle/>
                    <a:p>
                      <a:pPr algn="ctr"/>
                      <a:r>
                        <a:rPr lang="en-US" sz="2400" dirty="0"/>
                        <a:t>Design Choices</a:t>
                      </a:r>
                    </a:p>
                  </a:txBody>
                  <a:tcPr anchor="ctr"/>
                </a:tc>
                <a:tc>
                  <a:txBody>
                    <a:bodyPr/>
                    <a:lstStyle/>
                    <a:p>
                      <a:pPr algn="ctr"/>
                      <a:r>
                        <a:rPr lang="en-US" sz="2000" dirty="0"/>
                        <a:t>Newcomers to WP</a:t>
                      </a:r>
                    </a:p>
                  </a:txBody>
                  <a:tcPr anchor="ctr"/>
                </a:tc>
                <a:tc>
                  <a:txBody>
                    <a:bodyPr/>
                    <a:lstStyle/>
                    <a:p>
                      <a:pPr algn="ctr"/>
                      <a:r>
                        <a:rPr lang="en-US" sz="2000" dirty="0"/>
                        <a:t>Current WP members</a:t>
                      </a:r>
                    </a:p>
                  </a:txBody>
                  <a:tcPr anchor="ctr"/>
                </a:tc>
                <a:tc>
                  <a:txBody>
                    <a:bodyPr/>
                    <a:lstStyle/>
                    <a:p>
                      <a:pPr algn="ctr"/>
                      <a:r>
                        <a:rPr lang="en-US" sz="2000" dirty="0"/>
                        <a:t>Wikipedia as a whole</a:t>
                      </a:r>
                    </a:p>
                  </a:txBody>
                  <a:tcPr anchor="ctr"/>
                </a:tc>
                <a:extLst>
                  <a:ext uri="{0D108BD9-81ED-4DB2-BD59-A6C34878D82A}">
                    <a16:rowId xmlns:a16="http://schemas.microsoft.com/office/drawing/2014/main" val="8393580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“Who to recruit”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Experienced</a:t>
                      </a:r>
                    </a:p>
                  </a:txBody>
                  <a:tcPr anchor="ctr"/>
                </a:tc>
                <a:tc>
                  <a:txBody>
                    <a:bodyPr/>
                    <a:lstStyle/>
                    <a:p>
                      <a:pPr algn="ct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2383443348"/>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Brand-new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2338050384"/>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“How to define fit”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262019721"/>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251388184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Human-algorithm coordination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117219887"/>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159926840"/>
                  </a:ext>
                </a:extLst>
              </a:tr>
            </a:tbl>
          </a:graphicData>
        </a:graphic>
      </p:graphicFrame>
      <p:sp>
        <p:nvSpPr>
          <p:cNvPr id="2" name="Rectangle 1">
            <a:extLst>
              <a:ext uri="{FF2B5EF4-FFF2-40B4-BE49-F238E27FC236}">
                <a16:creationId xmlns:a16="http://schemas.microsoft.com/office/drawing/2014/main" id="{C5EE2897-5DAF-6B4F-9F47-37389D3B3658}"/>
              </a:ext>
            </a:extLst>
          </p:cNvPr>
          <p:cNvSpPr/>
          <p:nvPr/>
        </p:nvSpPr>
        <p:spPr>
          <a:xfrm>
            <a:off x="304801" y="2819400"/>
            <a:ext cx="4190999" cy="838200"/>
          </a:xfrm>
          <a:prstGeom prst="rect">
            <a:avLst/>
          </a:prstGeom>
          <a:no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81161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1. Understand Stakeholders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38</a:t>
            </a:fld>
            <a:endParaRPr lang="en-US" dirty="0"/>
          </a:p>
        </p:txBody>
      </p:sp>
      <p:sp>
        <p:nvSpPr>
          <p:cNvPr id="6" name="Content Placeholder 1">
            <a:extLst>
              <a:ext uri="{FF2B5EF4-FFF2-40B4-BE49-F238E27FC236}">
                <a16:creationId xmlns:a16="http://schemas.microsoft.com/office/drawing/2014/main" id="{3CAF6A7E-F8A5-8F4B-8562-E472F0E03F63}"/>
              </a:ext>
            </a:extLst>
          </p:cNvPr>
          <p:cNvSpPr txBox="1">
            <a:spLocks/>
          </p:cNvSpPr>
          <p:nvPr/>
        </p:nvSpPr>
        <p:spPr bwMode="auto">
          <a:xfrm>
            <a:off x="457200" y="1314450"/>
            <a:ext cx="746624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t> Summary of Stakeholders’ Values</a:t>
            </a:r>
          </a:p>
        </p:txBody>
      </p:sp>
      <p:graphicFrame>
        <p:nvGraphicFramePr>
          <p:cNvPr id="5" name="Table 4">
            <a:extLst>
              <a:ext uri="{FF2B5EF4-FFF2-40B4-BE49-F238E27FC236}">
                <a16:creationId xmlns:a16="http://schemas.microsoft.com/office/drawing/2014/main" id="{47A42BCF-1B75-E042-97BC-F55A4E2FEC35}"/>
              </a:ext>
            </a:extLst>
          </p:cNvPr>
          <p:cNvGraphicFramePr>
            <a:graphicFrameLocks noGrp="1"/>
          </p:cNvGraphicFramePr>
          <p:nvPr>
            <p:extLst>
              <p:ext uri="{D42A27DB-BD31-4B8C-83A1-F6EECF244321}">
                <p14:modId xmlns:p14="http://schemas.microsoft.com/office/powerpoint/2010/main" val="1690250717"/>
              </p:ext>
            </p:extLst>
          </p:nvPr>
        </p:nvGraphicFramePr>
        <p:xfrm>
          <a:off x="304801" y="1847850"/>
          <a:ext cx="8686799" cy="3596640"/>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65009925"/>
                    </a:ext>
                  </a:extLst>
                </a:gridCol>
                <a:gridCol w="2362200">
                  <a:extLst>
                    <a:ext uri="{9D8B030D-6E8A-4147-A177-3AD203B41FA5}">
                      <a16:colId xmlns:a16="http://schemas.microsoft.com/office/drawing/2014/main" val="1135097208"/>
                    </a:ext>
                  </a:extLst>
                </a:gridCol>
                <a:gridCol w="1546559">
                  <a:extLst>
                    <a:ext uri="{9D8B030D-6E8A-4147-A177-3AD203B41FA5}">
                      <a16:colId xmlns:a16="http://schemas.microsoft.com/office/drawing/2014/main" val="1654099254"/>
                    </a:ext>
                  </a:extLst>
                </a:gridCol>
                <a:gridCol w="1311442">
                  <a:extLst>
                    <a:ext uri="{9D8B030D-6E8A-4147-A177-3AD203B41FA5}">
                      <a16:colId xmlns:a16="http://schemas.microsoft.com/office/drawing/2014/main" val="1336478370"/>
                    </a:ext>
                  </a:extLst>
                </a:gridCol>
                <a:gridCol w="1637799">
                  <a:extLst>
                    <a:ext uri="{9D8B030D-6E8A-4147-A177-3AD203B41FA5}">
                      <a16:colId xmlns:a16="http://schemas.microsoft.com/office/drawing/2014/main" val="3246244458"/>
                    </a:ext>
                  </a:extLst>
                </a:gridCol>
              </a:tblGrid>
              <a:tr h="370840">
                <a:tc>
                  <a:txBody>
                    <a:bodyPr/>
                    <a:lstStyle/>
                    <a:p>
                      <a:pPr algn="ctr"/>
                      <a:r>
                        <a:rPr lang="en-US" sz="2400" dirty="0"/>
                        <a:t> </a:t>
                      </a:r>
                    </a:p>
                  </a:txBody>
                  <a:tcPr anchor="ctr"/>
                </a:tc>
                <a:tc>
                  <a:txBody>
                    <a:bodyPr/>
                    <a:lstStyle/>
                    <a:p>
                      <a:pPr algn="ctr"/>
                      <a:r>
                        <a:rPr lang="en-US" sz="2400" dirty="0"/>
                        <a:t>Design Choices</a:t>
                      </a:r>
                    </a:p>
                  </a:txBody>
                  <a:tcPr anchor="ctr"/>
                </a:tc>
                <a:tc>
                  <a:txBody>
                    <a:bodyPr/>
                    <a:lstStyle/>
                    <a:p>
                      <a:pPr algn="ctr"/>
                      <a:r>
                        <a:rPr lang="en-US" sz="2000" dirty="0"/>
                        <a:t>Newcomers to WP</a:t>
                      </a:r>
                    </a:p>
                  </a:txBody>
                  <a:tcPr anchor="ctr"/>
                </a:tc>
                <a:tc>
                  <a:txBody>
                    <a:bodyPr/>
                    <a:lstStyle/>
                    <a:p>
                      <a:pPr algn="ctr"/>
                      <a:r>
                        <a:rPr lang="en-US" sz="2000" dirty="0"/>
                        <a:t>Current WP members</a:t>
                      </a:r>
                    </a:p>
                  </a:txBody>
                  <a:tcPr anchor="ctr"/>
                </a:tc>
                <a:tc>
                  <a:txBody>
                    <a:bodyPr/>
                    <a:lstStyle/>
                    <a:p>
                      <a:pPr algn="ctr"/>
                      <a:r>
                        <a:rPr lang="en-US" sz="2000" dirty="0"/>
                        <a:t>Wikipedia as a whole</a:t>
                      </a:r>
                    </a:p>
                  </a:txBody>
                  <a:tcPr anchor="ctr"/>
                </a:tc>
                <a:extLst>
                  <a:ext uri="{0D108BD9-81ED-4DB2-BD59-A6C34878D82A}">
                    <a16:rowId xmlns:a16="http://schemas.microsoft.com/office/drawing/2014/main" val="8393580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“Who to recruit”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Experienced</a:t>
                      </a:r>
                    </a:p>
                  </a:txBody>
                  <a:tcPr anchor="ctr"/>
                </a:tc>
                <a:tc>
                  <a:txBody>
                    <a:bodyPr/>
                    <a:lstStyle/>
                    <a:p>
                      <a:pPr algn="ct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a:t>
                      </a:r>
                    </a:p>
                  </a:txBody>
                  <a:tcPr anchor="ctr"/>
                </a:tc>
                <a:extLst>
                  <a:ext uri="{0D108BD9-81ED-4DB2-BD59-A6C34878D82A}">
                    <a16:rowId xmlns:a16="http://schemas.microsoft.com/office/drawing/2014/main" val="2383443348"/>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Brand-new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algn="ctr"/>
                      <a:r>
                        <a:rPr lang="en-US" sz="2000" b="1" dirty="0"/>
                        <a:t>(+)</a:t>
                      </a:r>
                    </a:p>
                  </a:txBody>
                  <a:tcPr anchor="ctr"/>
                </a:tc>
                <a:extLst>
                  <a:ext uri="{0D108BD9-81ED-4DB2-BD59-A6C34878D82A}">
                    <a16:rowId xmlns:a16="http://schemas.microsoft.com/office/drawing/2014/main" val="2338050384"/>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“How to define fit”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262019721"/>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251388184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Human-algorithm coordination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117219887"/>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159926840"/>
                  </a:ext>
                </a:extLst>
              </a:tr>
            </a:tbl>
          </a:graphicData>
        </a:graphic>
      </p:graphicFrame>
    </p:spTree>
    <p:extLst>
      <p:ext uri="{BB962C8B-B14F-4D97-AF65-F5344CB8AC3E}">
        <p14:creationId xmlns:p14="http://schemas.microsoft.com/office/powerpoint/2010/main" val="46849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1. Understand Stakeholders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39</a:t>
            </a:fld>
            <a:endParaRPr lang="en-US" dirty="0"/>
          </a:p>
        </p:txBody>
      </p:sp>
      <p:sp>
        <p:nvSpPr>
          <p:cNvPr id="6" name="Content Placeholder 1">
            <a:extLst>
              <a:ext uri="{FF2B5EF4-FFF2-40B4-BE49-F238E27FC236}">
                <a16:creationId xmlns:a16="http://schemas.microsoft.com/office/drawing/2014/main" id="{3CAF6A7E-F8A5-8F4B-8562-E472F0E03F63}"/>
              </a:ext>
            </a:extLst>
          </p:cNvPr>
          <p:cNvSpPr txBox="1">
            <a:spLocks/>
          </p:cNvSpPr>
          <p:nvPr/>
        </p:nvSpPr>
        <p:spPr bwMode="auto">
          <a:xfrm>
            <a:off x="457200" y="1314450"/>
            <a:ext cx="746624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t> Summary of Stakeholders’ Values</a:t>
            </a:r>
          </a:p>
        </p:txBody>
      </p:sp>
      <p:graphicFrame>
        <p:nvGraphicFramePr>
          <p:cNvPr id="5" name="Table 4">
            <a:extLst>
              <a:ext uri="{FF2B5EF4-FFF2-40B4-BE49-F238E27FC236}">
                <a16:creationId xmlns:a16="http://schemas.microsoft.com/office/drawing/2014/main" id="{47A42BCF-1B75-E042-97BC-F55A4E2FEC35}"/>
              </a:ext>
            </a:extLst>
          </p:cNvPr>
          <p:cNvGraphicFramePr>
            <a:graphicFrameLocks noGrp="1"/>
          </p:cNvGraphicFramePr>
          <p:nvPr>
            <p:extLst>
              <p:ext uri="{D42A27DB-BD31-4B8C-83A1-F6EECF244321}">
                <p14:modId xmlns:p14="http://schemas.microsoft.com/office/powerpoint/2010/main" val="1037571277"/>
              </p:ext>
            </p:extLst>
          </p:nvPr>
        </p:nvGraphicFramePr>
        <p:xfrm>
          <a:off x="304801" y="1847850"/>
          <a:ext cx="8686799" cy="3596640"/>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65009925"/>
                    </a:ext>
                  </a:extLst>
                </a:gridCol>
                <a:gridCol w="2362200">
                  <a:extLst>
                    <a:ext uri="{9D8B030D-6E8A-4147-A177-3AD203B41FA5}">
                      <a16:colId xmlns:a16="http://schemas.microsoft.com/office/drawing/2014/main" val="1135097208"/>
                    </a:ext>
                  </a:extLst>
                </a:gridCol>
                <a:gridCol w="1546559">
                  <a:extLst>
                    <a:ext uri="{9D8B030D-6E8A-4147-A177-3AD203B41FA5}">
                      <a16:colId xmlns:a16="http://schemas.microsoft.com/office/drawing/2014/main" val="1654099254"/>
                    </a:ext>
                  </a:extLst>
                </a:gridCol>
                <a:gridCol w="1311442">
                  <a:extLst>
                    <a:ext uri="{9D8B030D-6E8A-4147-A177-3AD203B41FA5}">
                      <a16:colId xmlns:a16="http://schemas.microsoft.com/office/drawing/2014/main" val="1336478370"/>
                    </a:ext>
                  </a:extLst>
                </a:gridCol>
                <a:gridCol w="1637799">
                  <a:extLst>
                    <a:ext uri="{9D8B030D-6E8A-4147-A177-3AD203B41FA5}">
                      <a16:colId xmlns:a16="http://schemas.microsoft.com/office/drawing/2014/main" val="3246244458"/>
                    </a:ext>
                  </a:extLst>
                </a:gridCol>
              </a:tblGrid>
              <a:tr h="370840">
                <a:tc>
                  <a:txBody>
                    <a:bodyPr/>
                    <a:lstStyle/>
                    <a:p>
                      <a:pPr algn="ctr"/>
                      <a:r>
                        <a:rPr lang="en-US" sz="2400" dirty="0"/>
                        <a:t> </a:t>
                      </a:r>
                    </a:p>
                  </a:txBody>
                  <a:tcPr anchor="ctr"/>
                </a:tc>
                <a:tc>
                  <a:txBody>
                    <a:bodyPr/>
                    <a:lstStyle/>
                    <a:p>
                      <a:pPr algn="ctr"/>
                      <a:r>
                        <a:rPr lang="en-US" sz="2400" dirty="0"/>
                        <a:t>Design Choices</a:t>
                      </a:r>
                    </a:p>
                  </a:txBody>
                  <a:tcPr anchor="ctr"/>
                </a:tc>
                <a:tc>
                  <a:txBody>
                    <a:bodyPr/>
                    <a:lstStyle/>
                    <a:p>
                      <a:pPr algn="ctr"/>
                      <a:r>
                        <a:rPr lang="en-US" sz="2000" dirty="0"/>
                        <a:t>Newcomers to WP</a:t>
                      </a:r>
                    </a:p>
                  </a:txBody>
                  <a:tcPr anchor="ctr"/>
                </a:tc>
                <a:tc>
                  <a:txBody>
                    <a:bodyPr/>
                    <a:lstStyle/>
                    <a:p>
                      <a:pPr algn="ctr"/>
                      <a:r>
                        <a:rPr lang="en-US" sz="2000" dirty="0"/>
                        <a:t>Current WP members</a:t>
                      </a:r>
                    </a:p>
                  </a:txBody>
                  <a:tcPr anchor="ctr"/>
                </a:tc>
                <a:tc>
                  <a:txBody>
                    <a:bodyPr/>
                    <a:lstStyle/>
                    <a:p>
                      <a:pPr algn="ctr"/>
                      <a:r>
                        <a:rPr lang="en-US" sz="2000" dirty="0"/>
                        <a:t>Wikipedia as a whole</a:t>
                      </a:r>
                    </a:p>
                  </a:txBody>
                  <a:tcPr anchor="ctr"/>
                </a:tc>
                <a:extLst>
                  <a:ext uri="{0D108BD9-81ED-4DB2-BD59-A6C34878D82A}">
                    <a16:rowId xmlns:a16="http://schemas.microsoft.com/office/drawing/2014/main" val="8393580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“Who to recruit”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Experienced</a:t>
                      </a:r>
                    </a:p>
                  </a:txBody>
                  <a:tcPr anchor="ctr"/>
                </a:tc>
                <a:tc>
                  <a:txBody>
                    <a:bodyPr/>
                    <a:lstStyle/>
                    <a:p>
                      <a:pPr algn="ct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a:t>
                      </a:r>
                    </a:p>
                  </a:txBody>
                  <a:tcPr anchor="ctr"/>
                </a:tc>
                <a:extLst>
                  <a:ext uri="{0D108BD9-81ED-4DB2-BD59-A6C34878D82A}">
                    <a16:rowId xmlns:a16="http://schemas.microsoft.com/office/drawing/2014/main" val="2383443348"/>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Brand-new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algn="ctr"/>
                      <a:r>
                        <a:rPr lang="en-US" sz="2000" b="1" dirty="0"/>
                        <a:t>(+)</a:t>
                      </a:r>
                    </a:p>
                  </a:txBody>
                  <a:tcPr anchor="ctr"/>
                </a:tc>
                <a:extLst>
                  <a:ext uri="{0D108BD9-81ED-4DB2-BD59-A6C34878D82A}">
                    <a16:rowId xmlns:a16="http://schemas.microsoft.com/office/drawing/2014/main" val="2338050384"/>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“How to define fit”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262019721"/>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251388184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Human-algorithm coordination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117219887"/>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159926840"/>
                  </a:ext>
                </a:extLst>
              </a:tr>
            </a:tbl>
          </a:graphicData>
        </a:graphic>
      </p:graphicFrame>
      <p:sp>
        <p:nvSpPr>
          <p:cNvPr id="7" name="Rectangle 6">
            <a:extLst>
              <a:ext uri="{FF2B5EF4-FFF2-40B4-BE49-F238E27FC236}">
                <a16:creationId xmlns:a16="http://schemas.microsoft.com/office/drawing/2014/main" id="{C5EC6530-99BF-1940-A5EA-A7765BC453F2}"/>
              </a:ext>
            </a:extLst>
          </p:cNvPr>
          <p:cNvSpPr/>
          <p:nvPr/>
        </p:nvSpPr>
        <p:spPr>
          <a:xfrm>
            <a:off x="4495800" y="3276812"/>
            <a:ext cx="4495800" cy="3810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ular Callout 1"/>
          <p:cNvSpPr/>
          <p:nvPr/>
        </p:nvSpPr>
        <p:spPr>
          <a:xfrm>
            <a:off x="5181600" y="3962400"/>
            <a:ext cx="3733800" cy="1524000"/>
          </a:xfrm>
          <a:prstGeom prst="wedgeRectCallout">
            <a:avLst>
              <a:gd name="adj1" fmla="val 13870"/>
              <a:gd name="adj2" fmla="val -71149"/>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t>Tension:</a:t>
            </a:r>
            <a:r>
              <a:rPr lang="en-US" dirty="0"/>
              <a:t> Current WP members prefer experienced editors. </a:t>
            </a:r>
          </a:p>
          <a:p>
            <a:pPr algn="ctr"/>
            <a:r>
              <a:rPr lang="en-US" dirty="0"/>
              <a:t>For Wikipedia, it is critical to retain brand-new editors.</a:t>
            </a:r>
          </a:p>
        </p:txBody>
      </p:sp>
    </p:spTree>
    <p:extLst>
      <p:ext uri="{BB962C8B-B14F-4D97-AF65-F5344CB8AC3E}">
        <p14:creationId xmlns:p14="http://schemas.microsoft.com/office/powerpoint/2010/main" val="32604459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AI Development</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4</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524000"/>
            <a:ext cx="7923440" cy="4419600"/>
          </a:xfrm>
        </p:spPr>
        <p:txBody>
          <a:bodyPr/>
          <a:lstStyle/>
          <a:p>
            <a:pPr marL="0" indent="0">
              <a:buNone/>
            </a:pPr>
            <a:r>
              <a:rPr lang="en-US" sz="2400" dirty="0"/>
              <a:t>AI/Machine Learning is one of the fastest growing disciplines in the recent years. </a:t>
            </a:r>
          </a:p>
        </p:txBody>
      </p:sp>
    </p:spTree>
    <p:extLst>
      <p:ext uri="{BB962C8B-B14F-4D97-AF65-F5344CB8AC3E}">
        <p14:creationId xmlns:p14="http://schemas.microsoft.com/office/powerpoint/2010/main" val="28580924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1. Understand Stakeholders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40</a:t>
            </a:fld>
            <a:endParaRPr lang="en-US" dirty="0"/>
          </a:p>
        </p:txBody>
      </p:sp>
      <p:sp>
        <p:nvSpPr>
          <p:cNvPr id="6" name="Content Placeholder 1">
            <a:extLst>
              <a:ext uri="{FF2B5EF4-FFF2-40B4-BE49-F238E27FC236}">
                <a16:creationId xmlns:a16="http://schemas.microsoft.com/office/drawing/2014/main" id="{3CAF6A7E-F8A5-8F4B-8562-E472F0E03F63}"/>
              </a:ext>
            </a:extLst>
          </p:cNvPr>
          <p:cNvSpPr txBox="1">
            <a:spLocks/>
          </p:cNvSpPr>
          <p:nvPr/>
        </p:nvSpPr>
        <p:spPr bwMode="auto">
          <a:xfrm>
            <a:off x="457200" y="1314450"/>
            <a:ext cx="746624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t> Summary of Stakeholders’ Values</a:t>
            </a:r>
          </a:p>
        </p:txBody>
      </p:sp>
      <p:graphicFrame>
        <p:nvGraphicFramePr>
          <p:cNvPr id="5" name="Table 4">
            <a:extLst>
              <a:ext uri="{FF2B5EF4-FFF2-40B4-BE49-F238E27FC236}">
                <a16:creationId xmlns:a16="http://schemas.microsoft.com/office/drawing/2014/main" id="{47A42BCF-1B75-E042-97BC-F55A4E2FEC35}"/>
              </a:ext>
            </a:extLst>
          </p:cNvPr>
          <p:cNvGraphicFramePr>
            <a:graphicFrameLocks noGrp="1"/>
          </p:cNvGraphicFramePr>
          <p:nvPr>
            <p:extLst>
              <p:ext uri="{D42A27DB-BD31-4B8C-83A1-F6EECF244321}">
                <p14:modId xmlns:p14="http://schemas.microsoft.com/office/powerpoint/2010/main" val="2855717176"/>
              </p:ext>
            </p:extLst>
          </p:nvPr>
        </p:nvGraphicFramePr>
        <p:xfrm>
          <a:off x="304801" y="1847850"/>
          <a:ext cx="8686799" cy="3596640"/>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65009925"/>
                    </a:ext>
                  </a:extLst>
                </a:gridCol>
                <a:gridCol w="2362200">
                  <a:extLst>
                    <a:ext uri="{9D8B030D-6E8A-4147-A177-3AD203B41FA5}">
                      <a16:colId xmlns:a16="http://schemas.microsoft.com/office/drawing/2014/main" val="1135097208"/>
                    </a:ext>
                  </a:extLst>
                </a:gridCol>
                <a:gridCol w="1546559">
                  <a:extLst>
                    <a:ext uri="{9D8B030D-6E8A-4147-A177-3AD203B41FA5}">
                      <a16:colId xmlns:a16="http://schemas.microsoft.com/office/drawing/2014/main" val="1654099254"/>
                    </a:ext>
                  </a:extLst>
                </a:gridCol>
                <a:gridCol w="1311442">
                  <a:extLst>
                    <a:ext uri="{9D8B030D-6E8A-4147-A177-3AD203B41FA5}">
                      <a16:colId xmlns:a16="http://schemas.microsoft.com/office/drawing/2014/main" val="1336478370"/>
                    </a:ext>
                  </a:extLst>
                </a:gridCol>
                <a:gridCol w="1637799">
                  <a:extLst>
                    <a:ext uri="{9D8B030D-6E8A-4147-A177-3AD203B41FA5}">
                      <a16:colId xmlns:a16="http://schemas.microsoft.com/office/drawing/2014/main" val="3246244458"/>
                    </a:ext>
                  </a:extLst>
                </a:gridCol>
              </a:tblGrid>
              <a:tr h="370840">
                <a:tc>
                  <a:txBody>
                    <a:bodyPr/>
                    <a:lstStyle/>
                    <a:p>
                      <a:pPr algn="ctr"/>
                      <a:r>
                        <a:rPr lang="en-US" sz="2400" dirty="0"/>
                        <a:t> </a:t>
                      </a:r>
                    </a:p>
                  </a:txBody>
                  <a:tcPr anchor="ctr"/>
                </a:tc>
                <a:tc>
                  <a:txBody>
                    <a:bodyPr/>
                    <a:lstStyle/>
                    <a:p>
                      <a:pPr algn="ctr"/>
                      <a:r>
                        <a:rPr lang="en-US" sz="2400" dirty="0"/>
                        <a:t>Design Choices</a:t>
                      </a:r>
                    </a:p>
                  </a:txBody>
                  <a:tcPr anchor="ctr"/>
                </a:tc>
                <a:tc>
                  <a:txBody>
                    <a:bodyPr/>
                    <a:lstStyle/>
                    <a:p>
                      <a:pPr algn="ctr"/>
                      <a:r>
                        <a:rPr lang="en-US" sz="2000" dirty="0"/>
                        <a:t>Newcomers to WP</a:t>
                      </a:r>
                    </a:p>
                  </a:txBody>
                  <a:tcPr anchor="ctr"/>
                </a:tc>
                <a:tc>
                  <a:txBody>
                    <a:bodyPr/>
                    <a:lstStyle/>
                    <a:p>
                      <a:pPr algn="ctr"/>
                      <a:r>
                        <a:rPr lang="en-US" sz="2000" dirty="0"/>
                        <a:t>Current WP members</a:t>
                      </a:r>
                    </a:p>
                  </a:txBody>
                  <a:tcPr anchor="ctr"/>
                </a:tc>
                <a:tc>
                  <a:txBody>
                    <a:bodyPr/>
                    <a:lstStyle/>
                    <a:p>
                      <a:pPr algn="ctr"/>
                      <a:r>
                        <a:rPr lang="en-US" sz="2000" dirty="0"/>
                        <a:t>Wikipedia as a whole</a:t>
                      </a:r>
                    </a:p>
                  </a:txBody>
                  <a:tcPr anchor="ctr"/>
                </a:tc>
                <a:extLst>
                  <a:ext uri="{0D108BD9-81ED-4DB2-BD59-A6C34878D82A}">
                    <a16:rowId xmlns:a16="http://schemas.microsoft.com/office/drawing/2014/main" val="8393580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“Who to recruit”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Experienced</a:t>
                      </a:r>
                    </a:p>
                  </a:txBody>
                  <a:tcPr anchor="ctr"/>
                </a:tc>
                <a:tc>
                  <a:txBody>
                    <a:bodyPr/>
                    <a:lstStyle/>
                    <a:p>
                      <a:pPr algn="ct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a:t>
                      </a:r>
                    </a:p>
                  </a:txBody>
                  <a:tcPr anchor="ctr"/>
                </a:tc>
                <a:extLst>
                  <a:ext uri="{0D108BD9-81ED-4DB2-BD59-A6C34878D82A}">
                    <a16:rowId xmlns:a16="http://schemas.microsoft.com/office/drawing/2014/main" val="2383443348"/>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Brand-new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algn="ctr"/>
                      <a:r>
                        <a:rPr lang="en-US" sz="2000" b="1" dirty="0"/>
                        <a:t>(+)</a:t>
                      </a:r>
                    </a:p>
                  </a:txBody>
                  <a:tcPr anchor="ctr"/>
                </a:tc>
                <a:extLst>
                  <a:ext uri="{0D108BD9-81ED-4DB2-BD59-A6C34878D82A}">
                    <a16:rowId xmlns:a16="http://schemas.microsoft.com/office/drawing/2014/main" val="2338050384"/>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“How to define fit”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Interest-based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262019721"/>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Relationship-based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251388184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Human-algorithm coordination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117219887"/>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159926840"/>
                  </a:ext>
                </a:extLst>
              </a:tr>
            </a:tbl>
          </a:graphicData>
        </a:graphic>
      </p:graphicFrame>
      <p:sp>
        <p:nvSpPr>
          <p:cNvPr id="2" name="Rectangle 1">
            <a:extLst>
              <a:ext uri="{FF2B5EF4-FFF2-40B4-BE49-F238E27FC236}">
                <a16:creationId xmlns:a16="http://schemas.microsoft.com/office/drawing/2014/main" id="{C5EE2897-5DAF-6B4F-9F47-37389D3B3658}"/>
              </a:ext>
            </a:extLst>
          </p:cNvPr>
          <p:cNvSpPr/>
          <p:nvPr/>
        </p:nvSpPr>
        <p:spPr>
          <a:xfrm>
            <a:off x="304801" y="3581400"/>
            <a:ext cx="4190999" cy="838200"/>
          </a:xfrm>
          <a:prstGeom prst="rect">
            <a:avLst/>
          </a:prstGeom>
          <a:no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872370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1. Understand Stakeholders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41</a:t>
            </a:fld>
            <a:endParaRPr lang="en-US" dirty="0"/>
          </a:p>
        </p:txBody>
      </p:sp>
      <p:sp>
        <p:nvSpPr>
          <p:cNvPr id="6" name="Content Placeholder 1">
            <a:extLst>
              <a:ext uri="{FF2B5EF4-FFF2-40B4-BE49-F238E27FC236}">
                <a16:creationId xmlns:a16="http://schemas.microsoft.com/office/drawing/2014/main" id="{3CAF6A7E-F8A5-8F4B-8562-E472F0E03F63}"/>
              </a:ext>
            </a:extLst>
          </p:cNvPr>
          <p:cNvSpPr txBox="1">
            <a:spLocks/>
          </p:cNvSpPr>
          <p:nvPr/>
        </p:nvSpPr>
        <p:spPr bwMode="auto">
          <a:xfrm>
            <a:off x="457200" y="1314450"/>
            <a:ext cx="746624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t> Summary of Stakeholders’ Values</a:t>
            </a:r>
          </a:p>
        </p:txBody>
      </p:sp>
      <p:graphicFrame>
        <p:nvGraphicFramePr>
          <p:cNvPr id="5" name="Table 4">
            <a:extLst>
              <a:ext uri="{FF2B5EF4-FFF2-40B4-BE49-F238E27FC236}">
                <a16:creationId xmlns:a16="http://schemas.microsoft.com/office/drawing/2014/main" id="{47A42BCF-1B75-E042-97BC-F55A4E2FEC35}"/>
              </a:ext>
            </a:extLst>
          </p:cNvPr>
          <p:cNvGraphicFramePr>
            <a:graphicFrameLocks noGrp="1"/>
          </p:cNvGraphicFramePr>
          <p:nvPr>
            <p:extLst>
              <p:ext uri="{D42A27DB-BD31-4B8C-83A1-F6EECF244321}">
                <p14:modId xmlns:p14="http://schemas.microsoft.com/office/powerpoint/2010/main" val="3440821201"/>
              </p:ext>
            </p:extLst>
          </p:nvPr>
        </p:nvGraphicFramePr>
        <p:xfrm>
          <a:off x="304801" y="1847850"/>
          <a:ext cx="8686799" cy="3596640"/>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65009925"/>
                    </a:ext>
                  </a:extLst>
                </a:gridCol>
                <a:gridCol w="2362200">
                  <a:extLst>
                    <a:ext uri="{9D8B030D-6E8A-4147-A177-3AD203B41FA5}">
                      <a16:colId xmlns:a16="http://schemas.microsoft.com/office/drawing/2014/main" val="1135097208"/>
                    </a:ext>
                  </a:extLst>
                </a:gridCol>
                <a:gridCol w="1546559">
                  <a:extLst>
                    <a:ext uri="{9D8B030D-6E8A-4147-A177-3AD203B41FA5}">
                      <a16:colId xmlns:a16="http://schemas.microsoft.com/office/drawing/2014/main" val="1654099254"/>
                    </a:ext>
                  </a:extLst>
                </a:gridCol>
                <a:gridCol w="1311442">
                  <a:extLst>
                    <a:ext uri="{9D8B030D-6E8A-4147-A177-3AD203B41FA5}">
                      <a16:colId xmlns:a16="http://schemas.microsoft.com/office/drawing/2014/main" val="1336478370"/>
                    </a:ext>
                  </a:extLst>
                </a:gridCol>
                <a:gridCol w="1637799">
                  <a:extLst>
                    <a:ext uri="{9D8B030D-6E8A-4147-A177-3AD203B41FA5}">
                      <a16:colId xmlns:a16="http://schemas.microsoft.com/office/drawing/2014/main" val="3246244458"/>
                    </a:ext>
                  </a:extLst>
                </a:gridCol>
              </a:tblGrid>
              <a:tr h="370840">
                <a:tc>
                  <a:txBody>
                    <a:bodyPr/>
                    <a:lstStyle/>
                    <a:p>
                      <a:pPr algn="ctr"/>
                      <a:r>
                        <a:rPr lang="en-US" sz="2400" dirty="0"/>
                        <a:t> </a:t>
                      </a:r>
                    </a:p>
                  </a:txBody>
                  <a:tcPr anchor="ctr"/>
                </a:tc>
                <a:tc>
                  <a:txBody>
                    <a:bodyPr/>
                    <a:lstStyle/>
                    <a:p>
                      <a:pPr algn="ctr"/>
                      <a:r>
                        <a:rPr lang="en-US" sz="2400" dirty="0"/>
                        <a:t>Design Choices</a:t>
                      </a:r>
                    </a:p>
                  </a:txBody>
                  <a:tcPr anchor="ctr"/>
                </a:tc>
                <a:tc>
                  <a:txBody>
                    <a:bodyPr/>
                    <a:lstStyle/>
                    <a:p>
                      <a:pPr algn="ctr"/>
                      <a:r>
                        <a:rPr lang="en-US" sz="2000" dirty="0"/>
                        <a:t>Newcomers to WP</a:t>
                      </a:r>
                    </a:p>
                  </a:txBody>
                  <a:tcPr anchor="ctr"/>
                </a:tc>
                <a:tc>
                  <a:txBody>
                    <a:bodyPr/>
                    <a:lstStyle/>
                    <a:p>
                      <a:pPr algn="ctr"/>
                      <a:r>
                        <a:rPr lang="en-US" sz="2000" dirty="0"/>
                        <a:t>Current WP members</a:t>
                      </a:r>
                    </a:p>
                  </a:txBody>
                  <a:tcPr anchor="ctr"/>
                </a:tc>
                <a:tc>
                  <a:txBody>
                    <a:bodyPr/>
                    <a:lstStyle/>
                    <a:p>
                      <a:pPr algn="ctr"/>
                      <a:r>
                        <a:rPr lang="en-US" sz="2000" dirty="0"/>
                        <a:t>Wikipedia as a whole</a:t>
                      </a:r>
                    </a:p>
                  </a:txBody>
                  <a:tcPr anchor="ctr"/>
                </a:tc>
                <a:extLst>
                  <a:ext uri="{0D108BD9-81ED-4DB2-BD59-A6C34878D82A}">
                    <a16:rowId xmlns:a16="http://schemas.microsoft.com/office/drawing/2014/main" val="8393580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“Who to recruit”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Experienced</a:t>
                      </a:r>
                    </a:p>
                  </a:txBody>
                  <a:tcPr anchor="ctr"/>
                </a:tc>
                <a:tc>
                  <a:txBody>
                    <a:bodyPr/>
                    <a:lstStyle/>
                    <a:p>
                      <a:pPr algn="ct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a:t>
                      </a:r>
                    </a:p>
                  </a:txBody>
                  <a:tcPr anchor="ctr"/>
                </a:tc>
                <a:extLst>
                  <a:ext uri="{0D108BD9-81ED-4DB2-BD59-A6C34878D82A}">
                    <a16:rowId xmlns:a16="http://schemas.microsoft.com/office/drawing/2014/main" val="2383443348"/>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Brand-new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algn="ctr"/>
                      <a:r>
                        <a:rPr lang="en-US" sz="2000" b="1" dirty="0"/>
                        <a:t>(+)</a:t>
                      </a:r>
                    </a:p>
                  </a:txBody>
                  <a:tcPr anchor="ctr"/>
                </a:tc>
                <a:extLst>
                  <a:ext uri="{0D108BD9-81ED-4DB2-BD59-A6C34878D82A}">
                    <a16:rowId xmlns:a16="http://schemas.microsoft.com/office/drawing/2014/main" val="2338050384"/>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“How to define fit”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Interest-based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(0)</a:t>
                      </a:r>
                    </a:p>
                  </a:txBody>
                  <a:tcPr anchor="ctr"/>
                </a:tc>
                <a:extLst>
                  <a:ext uri="{0D108BD9-81ED-4DB2-BD59-A6C34878D82A}">
                    <a16:rowId xmlns:a16="http://schemas.microsoft.com/office/drawing/2014/main" val="1262019721"/>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Relationship-based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algn="ctr"/>
                      <a:r>
                        <a:rPr lang="en-US" sz="2000" b="1" dirty="0"/>
                        <a:t>(0)</a:t>
                      </a:r>
                    </a:p>
                  </a:txBody>
                  <a:tcPr anchor="ctr"/>
                </a:tc>
                <a:extLst>
                  <a:ext uri="{0D108BD9-81ED-4DB2-BD59-A6C34878D82A}">
                    <a16:rowId xmlns:a16="http://schemas.microsoft.com/office/drawing/2014/main" val="251388184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Human-algorithm coordination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117219887"/>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159926840"/>
                  </a:ext>
                </a:extLst>
              </a:tr>
            </a:tbl>
          </a:graphicData>
        </a:graphic>
      </p:graphicFrame>
      <p:sp>
        <p:nvSpPr>
          <p:cNvPr id="2" name="Rectangle 1">
            <a:extLst>
              <a:ext uri="{FF2B5EF4-FFF2-40B4-BE49-F238E27FC236}">
                <a16:creationId xmlns:a16="http://schemas.microsoft.com/office/drawing/2014/main" id="{C5EE2897-5DAF-6B4F-9F47-37389D3B3658}"/>
              </a:ext>
            </a:extLst>
          </p:cNvPr>
          <p:cNvSpPr/>
          <p:nvPr/>
        </p:nvSpPr>
        <p:spPr>
          <a:xfrm>
            <a:off x="304801" y="3581400"/>
            <a:ext cx="4190999" cy="838200"/>
          </a:xfrm>
          <a:prstGeom prst="rect">
            <a:avLst/>
          </a:prstGeom>
          <a:no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5914535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1. Understand Stakeholders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42</a:t>
            </a:fld>
            <a:endParaRPr lang="en-US" dirty="0"/>
          </a:p>
        </p:txBody>
      </p:sp>
      <p:sp>
        <p:nvSpPr>
          <p:cNvPr id="6" name="Content Placeholder 1">
            <a:extLst>
              <a:ext uri="{FF2B5EF4-FFF2-40B4-BE49-F238E27FC236}">
                <a16:creationId xmlns:a16="http://schemas.microsoft.com/office/drawing/2014/main" id="{3CAF6A7E-F8A5-8F4B-8562-E472F0E03F63}"/>
              </a:ext>
            </a:extLst>
          </p:cNvPr>
          <p:cNvSpPr txBox="1">
            <a:spLocks/>
          </p:cNvSpPr>
          <p:nvPr/>
        </p:nvSpPr>
        <p:spPr bwMode="auto">
          <a:xfrm>
            <a:off x="457200" y="1314450"/>
            <a:ext cx="746624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t> Summary of Stakeholders’ Values</a:t>
            </a:r>
          </a:p>
        </p:txBody>
      </p:sp>
      <p:graphicFrame>
        <p:nvGraphicFramePr>
          <p:cNvPr id="5" name="Table 4">
            <a:extLst>
              <a:ext uri="{FF2B5EF4-FFF2-40B4-BE49-F238E27FC236}">
                <a16:creationId xmlns:a16="http://schemas.microsoft.com/office/drawing/2014/main" id="{47A42BCF-1B75-E042-97BC-F55A4E2FEC35}"/>
              </a:ext>
            </a:extLst>
          </p:cNvPr>
          <p:cNvGraphicFramePr>
            <a:graphicFrameLocks noGrp="1"/>
          </p:cNvGraphicFramePr>
          <p:nvPr>
            <p:extLst>
              <p:ext uri="{D42A27DB-BD31-4B8C-83A1-F6EECF244321}">
                <p14:modId xmlns:p14="http://schemas.microsoft.com/office/powerpoint/2010/main" val="3122336226"/>
              </p:ext>
            </p:extLst>
          </p:nvPr>
        </p:nvGraphicFramePr>
        <p:xfrm>
          <a:off x="304801" y="1847850"/>
          <a:ext cx="8686799" cy="3688080"/>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65009925"/>
                    </a:ext>
                  </a:extLst>
                </a:gridCol>
                <a:gridCol w="2362200">
                  <a:extLst>
                    <a:ext uri="{9D8B030D-6E8A-4147-A177-3AD203B41FA5}">
                      <a16:colId xmlns:a16="http://schemas.microsoft.com/office/drawing/2014/main" val="1135097208"/>
                    </a:ext>
                  </a:extLst>
                </a:gridCol>
                <a:gridCol w="1546559">
                  <a:extLst>
                    <a:ext uri="{9D8B030D-6E8A-4147-A177-3AD203B41FA5}">
                      <a16:colId xmlns:a16="http://schemas.microsoft.com/office/drawing/2014/main" val="1654099254"/>
                    </a:ext>
                  </a:extLst>
                </a:gridCol>
                <a:gridCol w="1311442">
                  <a:extLst>
                    <a:ext uri="{9D8B030D-6E8A-4147-A177-3AD203B41FA5}">
                      <a16:colId xmlns:a16="http://schemas.microsoft.com/office/drawing/2014/main" val="1336478370"/>
                    </a:ext>
                  </a:extLst>
                </a:gridCol>
                <a:gridCol w="1637799">
                  <a:extLst>
                    <a:ext uri="{9D8B030D-6E8A-4147-A177-3AD203B41FA5}">
                      <a16:colId xmlns:a16="http://schemas.microsoft.com/office/drawing/2014/main" val="3246244458"/>
                    </a:ext>
                  </a:extLst>
                </a:gridCol>
              </a:tblGrid>
              <a:tr h="370840">
                <a:tc>
                  <a:txBody>
                    <a:bodyPr/>
                    <a:lstStyle/>
                    <a:p>
                      <a:pPr algn="ctr"/>
                      <a:r>
                        <a:rPr lang="en-US" sz="2400" dirty="0"/>
                        <a:t> </a:t>
                      </a:r>
                    </a:p>
                  </a:txBody>
                  <a:tcPr anchor="ctr"/>
                </a:tc>
                <a:tc>
                  <a:txBody>
                    <a:bodyPr/>
                    <a:lstStyle/>
                    <a:p>
                      <a:pPr algn="ctr"/>
                      <a:r>
                        <a:rPr lang="en-US" sz="2400" dirty="0"/>
                        <a:t>Design Choices</a:t>
                      </a:r>
                    </a:p>
                  </a:txBody>
                  <a:tcPr anchor="ctr"/>
                </a:tc>
                <a:tc>
                  <a:txBody>
                    <a:bodyPr/>
                    <a:lstStyle/>
                    <a:p>
                      <a:pPr algn="ctr"/>
                      <a:r>
                        <a:rPr lang="en-US" sz="2000" dirty="0"/>
                        <a:t>Newcomers to WP</a:t>
                      </a:r>
                    </a:p>
                  </a:txBody>
                  <a:tcPr anchor="ctr"/>
                </a:tc>
                <a:tc>
                  <a:txBody>
                    <a:bodyPr/>
                    <a:lstStyle/>
                    <a:p>
                      <a:pPr algn="ctr"/>
                      <a:r>
                        <a:rPr lang="en-US" sz="2000" dirty="0"/>
                        <a:t>Current WP members</a:t>
                      </a:r>
                    </a:p>
                  </a:txBody>
                  <a:tcPr anchor="ctr"/>
                </a:tc>
                <a:tc>
                  <a:txBody>
                    <a:bodyPr/>
                    <a:lstStyle/>
                    <a:p>
                      <a:pPr algn="ctr"/>
                      <a:r>
                        <a:rPr lang="en-US" sz="2000" dirty="0"/>
                        <a:t>Wikipedia as a whole</a:t>
                      </a:r>
                    </a:p>
                  </a:txBody>
                  <a:tcPr anchor="ctr"/>
                </a:tc>
                <a:extLst>
                  <a:ext uri="{0D108BD9-81ED-4DB2-BD59-A6C34878D82A}">
                    <a16:rowId xmlns:a16="http://schemas.microsoft.com/office/drawing/2014/main" val="8393580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“Who to recruit”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Experienced</a:t>
                      </a:r>
                    </a:p>
                  </a:txBody>
                  <a:tcPr anchor="ctr"/>
                </a:tc>
                <a:tc>
                  <a:txBody>
                    <a:bodyPr/>
                    <a:lstStyle/>
                    <a:p>
                      <a:pPr algn="ct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a:t>
                      </a:r>
                    </a:p>
                  </a:txBody>
                  <a:tcPr anchor="ctr"/>
                </a:tc>
                <a:extLst>
                  <a:ext uri="{0D108BD9-81ED-4DB2-BD59-A6C34878D82A}">
                    <a16:rowId xmlns:a16="http://schemas.microsoft.com/office/drawing/2014/main" val="2383443348"/>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Brand-new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algn="ctr"/>
                      <a:r>
                        <a:rPr lang="en-US" sz="2000" b="1" dirty="0"/>
                        <a:t>(+)</a:t>
                      </a:r>
                    </a:p>
                  </a:txBody>
                  <a:tcPr anchor="ctr"/>
                </a:tc>
                <a:extLst>
                  <a:ext uri="{0D108BD9-81ED-4DB2-BD59-A6C34878D82A}">
                    <a16:rowId xmlns:a16="http://schemas.microsoft.com/office/drawing/2014/main" val="2338050384"/>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“How to define fit”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Interest-based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(0)</a:t>
                      </a:r>
                    </a:p>
                  </a:txBody>
                  <a:tcPr anchor="ctr"/>
                </a:tc>
                <a:extLst>
                  <a:ext uri="{0D108BD9-81ED-4DB2-BD59-A6C34878D82A}">
                    <a16:rowId xmlns:a16="http://schemas.microsoft.com/office/drawing/2014/main" val="1262019721"/>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Relationship-based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algn="ctr"/>
                      <a:r>
                        <a:rPr lang="en-US" sz="2000" b="1" dirty="0"/>
                        <a:t>(0)</a:t>
                      </a:r>
                    </a:p>
                  </a:txBody>
                  <a:tcPr anchor="ctr"/>
                </a:tc>
                <a:extLst>
                  <a:ext uri="{0D108BD9-81ED-4DB2-BD59-A6C34878D82A}">
                    <a16:rowId xmlns:a16="http://schemas.microsoft.com/office/drawing/2014/main" val="251388184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Human-algorithm coordination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Automation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117219887"/>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“Human in the loop”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algn="ctr"/>
                      <a:endParaRPr lang="en-US" sz="2000" b="1" dirty="0"/>
                    </a:p>
                  </a:txBody>
                  <a:tcPr anchor="ctr"/>
                </a:tc>
                <a:extLst>
                  <a:ext uri="{0D108BD9-81ED-4DB2-BD59-A6C34878D82A}">
                    <a16:rowId xmlns:a16="http://schemas.microsoft.com/office/drawing/2014/main" val="1159926840"/>
                  </a:ext>
                </a:extLst>
              </a:tr>
            </a:tbl>
          </a:graphicData>
        </a:graphic>
      </p:graphicFrame>
      <p:sp>
        <p:nvSpPr>
          <p:cNvPr id="2" name="Rectangle 1">
            <a:extLst>
              <a:ext uri="{FF2B5EF4-FFF2-40B4-BE49-F238E27FC236}">
                <a16:creationId xmlns:a16="http://schemas.microsoft.com/office/drawing/2014/main" id="{C5EE2897-5DAF-6B4F-9F47-37389D3B3658}"/>
              </a:ext>
            </a:extLst>
          </p:cNvPr>
          <p:cNvSpPr/>
          <p:nvPr/>
        </p:nvSpPr>
        <p:spPr>
          <a:xfrm>
            <a:off x="333830" y="4419600"/>
            <a:ext cx="4190999" cy="1116330"/>
          </a:xfrm>
          <a:prstGeom prst="rect">
            <a:avLst/>
          </a:prstGeom>
          <a:no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62748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1. Understand Stakeholders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43</a:t>
            </a:fld>
            <a:endParaRPr lang="en-US" dirty="0"/>
          </a:p>
        </p:txBody>
      </p:sp>
      <p:sp>
        <p:nvSpPr>
          <p:cNvPr id="6" name="Content Placeholder 1">
            <a:extLst>
              <a:ext uri="{FF2B5EF4-FFF2-40B4-BE49-F238E27FC236}">
                <a16:creationId xmlns:a16="http://schemas.microsoft.com/office/drawing/2014/main" id="{3CAF6A7E-F8A5-8F4B-8562-E472F0E03F63}"/>
              </a:ext>
            </a:extLst>
          </p:cNvPr>
          <p:cNvSpPr txBox="1">
            <a:spLocks/>
          </p:cNvSpPr>
          <p:nvPr/>
        </p:nvSpPr>
        <p:spPr bwMode="auto">
          <a:xfrm>
            <a:off x="457200" y="1314450"/>
            <a:ext cx="746624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t> Summary of Stakeholders’ Values</a:t>
            </a:r>
          </a:p>
        </p:txBody>
      </p:sp>
      <p:graphicFrame>
        <p:nvGraphicFramePr>
          <p:cNvPr id="5" name="Table 4">
            <a:extLst>
              <a:ext uri="{FF2B5EF4-FFF2-40B4-BE49-F238E27FC236}">
                <a16:creationId xmlns:a16="http://schemas.microsoft.com/office/drawing/2014/main" id="{47A42BCF-1B75-E042-97BC-F55A4E2FEC35}"/>
              </a:ext>
            </a:extLst>
          </p:cNvPr>
          <p:cNvGraphicFramePr>
            <a:graphicFrameLocks noGrp="1"/>
          </p:cNvGraphicFramePr>
          <p:nvPr>
            <p:extLst>
              <p:ext uri="{D42A27DB-BD31-4B8C-83A1-F6EECF244321}">
                <p14:modId xmlns:p14="http://schemas.microsoft.com/office/powerpoint/2010/main" val="661043509"/>
              </p:ext>
            </p:extLst>
          </p:nvPr>
        </p:nvGraphicFramePr>
        <p:xfrm>
          <a:off x="304801" y="1847850"/>
          <a:ext cx="8686799" cy="3688080"/>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65009925"/>
                    </a:ext>
                  </a:extLst>
                </a:gridCol>
                <a:gridCol w="2362200">
                  <a:extLst>
                    <a:ext uri="{9D8B030D-6E8A-4147-A177-3AD203B41FA5}">
                      <a16:colId xmlns:a16="http://schemas.microsoft.com/office/drawing/2014/main" val="1135097208"/>
                    </a:ext>
                  </a:extLst>
                </a:gridCol>
                <a:gridCol w="1546559">
                  <a:extLst>
                    <a:ext uri="{9D8B030D-6E8A-4147-A177-3AD203B41FA5}">
                      <a16:colId xmlns:a16="http://schemas.microsoft.com/office/drawing/2014/main" val="1654099254"/>
                    </a:ext>
                  </a:extLst>
                </a:gridCol>
                <a:gridCol w="1311442">
                  <a:extLst>
                    <a:ext uri="{9D8B030D-6E8A-4147-A177-3AD203B41FA5}">
                      <a16:colId xmlns:a16="http://schemas.microsoft.com/office/drawing/2014/main" val="1336478370"/>
                    </a:ext>
                  </a:extLst>
                </a:gridCol>
                <a:gridCol w="1637799">
                  <a:extLst>
                    <a:ext uri="{9D8B030D-6E8A-4147-A177-3AD203B41FA5}">
                      <a16:colId xmlns:a16="http://schemas.microsoft.com/office/drawing/2014/main" val="3246244458"/>
                    </a:ext>
                  </a:extLst>
                </a:gridCol>
              </a:tblGrid>
              <a:tr h="370840">
                <a:tc>
                  <a:txBody>
                    <a:bodyPr/>
                    <a:lstStyle/>
                    <a:p>
                      <a:pPr algn="ctr"/>
                      <a:r>
                        <a:rPr lang="en-US" sz="2400" dirty="0"/>
                        <a:t> </a:t>
                      </a:r>
                    </a:p>
                  </a:txBody>
                  <a:tcPr anchor="ctr"/>
                </a:tc>
                <a:tc>
                  <a:txBody>
                    <a:bodyPr/>
                    <a:lstStyle/>
                    <a:p>
                      <a:pPr algn="ctr"/>
                      <a:r>
                        <a:rPr lang="en-US" sz="2400" dirty="0"/>
                        <a:t>Design Choices</a:t>
                      </a:r>
                    </a:p>
                  </a:txBody>
                  <a:tcPr anchor="ctr"/>
                </a:tc>
                <a:tc>
                  <a:txBody>
                    <a:bodyPr/>
                    <a:lstStyle/>
                    <a:p>
                      <a:pPr algn="ctr"/>
                      <a:r>
                        <a:rPr lang="en-US" sz="2000" dirty="0"/>
                        <a:t>Newcomers to WP</a:t>
                      </a:r>
                    </a:p>
                  </a:txBody>
                  <a:tcPr anchor="ctr"/>
                </a:tc>
                <a:tc>
                  <a:txBody>
                    <a:bodyPr/>
                    <a:lstStyle/>
                    <a:p>
                      <a:pPr algn="ctr"/>
                      <a:r>
                        <a:rPr lang="en-US" sz="2000" dirty="0"/>
                        <a:t>Current WP members</a:t>
                      </a:r>
                    </a:p>
                  </a:txBody>
                  <a:tcPr anchor="ctr"/>
                </a:tc>
                <a:tc>
                  <a:txBody>
                    <a:bodyPr/>
                    <a:lstStyle/>
                    <a:p>
                      <a:pPr algn="ctr"/>
                      <a:r>
                        <a:rPr lang="en-US" sz="2000" dirty="0"/>
                        <a:t>Wikipedia as a whole</a:t>
                      </a:r>
                    </a:p>
                  </a:txBody>
                  <a:tcPr anchor="ctr"/>
                </a:tc>
                <a:extLst>
                  <a:ext uri="{0D108BD9-81ED-4DB2-BD59-A6C34878D82A}">
                    <a16:rowId xmlns:a16="http://schemas.microsoft.com/office/drawing/2014/main" val="8393580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“Who to recruit”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Experienced</a:t>
                      </a:r>
                    </a:p>
                  </a:txBody>
                  <a:tcPr anchor="ctr"/>
                </a:tc>
                <a:tc>
                  <a:txBody>
                    <a:bodyPr/>
                    <a:lstStyle/>
                    <a:p>
                      <a:pPr algn="ct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a:t>
                      </a:r>
                    </a:p>
                  </a:txBody>
                  <a:tcPr anchor="ctr"/>
                </a:tc>
                <a:extLst>
                  <a:ext uri="{0D108BD9-81ED-4DB2-BD59-A6C34878D82A}">
                    <a16:rowId xmlns:a16="http://schemas.microsoft.com/office/drawing/2014/main" val="2383443348"/>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Brand-new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algn="ctr"/>
                      <a:r>
                        <a:rPr lang="en-US" sz="2000" b="1" dirty="0"/>
                        <a:t>(+)</a:t>
                      </a:r>
                    </a:p>
                  </a:txBody>
                  <a:tcPr anchor="ctr"/>
                </a:tc>
                <a:extLst>
                  <a:ext uri="{0D108BD9-81ED-4DB2-BD59-A6C34878D82A}">
                    <a16:rowId xmlns:a16="http://schemas.microsoft.com/office/drawing/2014/main" val="2338050384"/>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“How to define fit”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Interest-based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(0)</a:t>
                      </a:r>
                    </a:p>
                  </a:txBody>
                  <a:tcPr anchor="ctr"/>
                </a:tc>
                <a:extLst>
                  <a:ext uri="{0D108BD9-81ED-4DB2-BD59-A6C34878D82A}">
                    <a16:rowId xmlns:a16="http://schemas.microsoft.com/office/drawing/2014/main" val="1262019721"/>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Relationship-based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algn="ctr"/>
                      <a:r>
                        <a:rPr lang="en-US" sz="2000" b="1" dirty="0"/>
                        <a:t>(0)</a:t>
                      </a:r>
                    </a:p>
                  </a:txBody>
                  <a:tcPr anchor="ctr"/>
                </a:tc>
                <a:extLst>
                  <a:ext uri="{0D108BD9-81ED-4DB2-BD59-A6C34878D82A}">
                    <a16:rowId xmlns:a16="http://schemas.microsoft.com/office/drawing/2014/main" val="251388184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Human-algorithm coordination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Automation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(0)</a:t>
                      </a:r>
                    </a:p>
                  </a:txBody>
                  <a:tcPr anchor="ctr"/>
                </a:tc>
                <a:extLst>
                  <a:ext uri="{0D108BD9-81ED-4DB2-BD59-A6C34878D82A}">
                    <a16:rowId xmlns:a16="http://schemas.microsoft.com/office/drawing/2014/main" val="1117219887"/>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“Human in the loop”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(0)</a:t>
                      </a:r>
                    </a:p>
                  </a:txBody>
                  <a:tcPr anchor="ctr"/>
                </a:tc>
                <a:extLst>
                  <a:ext uri="{0D108BD9-81ED-4DB2-BD59-A6C34878D82A}">
                    <a16:rowId xmlns:a16="http://schemas.microsoft.com/office/drawing/2014/main" val="1159926840"/>
                  </a:ext>
                </a:extLst>
              </a:tr>
            </a:tbl>
          </a:graphicData>
        </a:graphic>
      </p:graphicFrame>
      <p:sp>
        <p:nvSpPr>
          <p:cNvPr id="2" name="Rectangle 1">
            <a:extLst>
              <a:ext uri="{FF2B5EF4-FFF2-40B4-BE49-F238E27FC236}">
                <a16:creationId xmlns:a16="http://schemas.microsoft.com/office/drawing/2014/main" id="{C5EE2897-5DAF-6B4F-9F47-37389D3B3658}"/>
              </a:ext>
            </a:extLst>
          </p:cNvPr>
          <p:cNvSpPr/>
          <p:nvPr/>
        </p:nvSpPr>
        <p:spPr>
          <a:xfrm>
            <a:off x="333830" y="4419600"/>
            <a:ext cx="4190999" cy="1116330"/>
          </a:xfrm>
          <a:prstGeom prst="rect">
            <a:avLst/>
          </a:prstGeom>
          <a:noFill/>
          <a:ln w="38100">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986386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1. Understand Stakeholders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44</a:t>
            </a:fld>
            <a:endParaRPr lang="en-US" dirty="0"/>
          </a:p>
        </p:txBody>
      </p:sp>
      <p:sp>
        <p:nvSpPr>
          <p:cNvPr id="6" name="Content Placeholder 1">
            <a:extLst>
              <a:ext uri="{FF2B5EF4-FFF2-40B4-BE49-F238E27FC236}">
                <a16:creationId xmlns:a16="http://schemas.microsoft.com/office/drawing/2014/main" id="{3CAF6A7E-F8A5-8F4B-8562-E472F0E03F63}"/>
              </a:ext>
            </a:extLst>
          </p:cNvPr>
          <p:cNvSpPr txBox="1">
            <a:spLocks/>
          </p:cNvSpPr>
          <p:nvPr/>
        </p:nvSpPr>
        <p:spPr bwMode="auto">
          <a:xfrm>
            <a:off x="457200" y="1314450"/>
            <a:ext cx="746624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t> Summary of Stakeholders’ Values</a:t>
            </a:r>
          </a:p>
        </p:txBody>
      </p:sp>
      <p:graphicFrame>
        <p:nvGraphicFramePr>
          <p:cNvPr id="5" name="Table 4">
            <a:extLst>
              <a:ext uri="{FF2B5EF4-FFF2-40B4-BE49-F238E27FC236}">
                <a16:creationId xmlns:a16="http://schemas.microsoft.com/office/drawing/2014/main" id="{47A42BCF-1B75-E042-97BC-F55A4E2FEC35}"/>
              </a:ext>
            </a:extLst>
          </p:cNvPr>
          <p:cNvGraphicFramePr>
            <a:graphicFrameLocks noGrp="1"/>
          </p:cNvGraphicFramePr>
          <p:nvPr>
            <p:extLst>
              <p:ext uri="{D42A27DB-BD31-4B8C-83A1-F6EECF244321}">
                <p14:modId xmlns:p14="http://schemas.microsoft.com/office/powerpoint/2010/main" val="2823449418"/>
              </p:ext>
            </p:extLst>
          </p:nvPr>
        </p:nvGraphicFramePr>
        <p:xfrm>
          <a:off x="304801" y="1847850"/>
          <a:ext cx="8686799" cy="3688080"/>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65009925"/>
                    </a:ext>
                  </a:extLst>
                </a:gridCol>
                <a:gridCol w="2362200">
                  <a:extLst>
                    <a:ext uri="{9D8B030D-6E8A-4147-A177-3AD203B41FA5}">
                      <a16:colId xmlns:a16="http://schemas.microsoft.com/office/drawing/2014/main" val="1135097208"/>
                    </a:ext>
                  </a:extLst>
                </a:gridCol>
                <a:gridCol w="1546559">
                  <a:extLst>
                    <a:ext uri="{9D8B030D-6E8A-4147-A177-3AD203B41FA5}">
                      <a16:colId xmlns:a16="http://schemas.microsoft.com/office/drawing/2014/main" val="1654099254"/>
                    </a:ext>
                  </a:extLst>
                </a:gridCol>
                <a:gridCol w="1311442">
                  <a:extLst>
                    <a:ext uri="{9D8B030D-6E8A-4147-A177-3AD203B41FA5}">
                      <a16:colId xmlns:a16="http://schemas.microsoft.com/office/drawing/2014/main" val="1336478370"/>
                    </a:ext>
                  </a:extLst>
                </a:gridCol>
                <a:gridCol w="1637799">
                  <a:extLst>
                    <a:ext uri="{9D8B030D-6E8A-4147-A177-3AD203B41FA5}">
                      <a16:colId xmlns:a16="http://schemas.microsoft.com/office/drawing/2014/main" val="3246244458"/>
                    </a:ext>
                  </a:extLst>
                </a:gridCol>
              </a:tblGrid>
              <a:tr h="370840">
                <a:tc>
                  <a:txBody>
                    <a:bodyPr/>
                    <a:lstStyle/>
                    <a:p>
                      <a:pPr algn="ctr"/>
                      <a:r>
                        <a:rPr lang="en-US" sz="2400" dirty="0"/>
                        <a:t> </a:t>
                      </a:r>
                    </a:p>
                  </a:txBody>
                  <a:tcPr anchor="ctr"/>
                </a:tc>
                <a:tc>
                  <a:txBody>
                    <a:bodyPr/>
                    <a:lstStyle/>
                    <a:p>
                      <a:pPr algn="ctr"/>
                      <a:r>
                        <a:rPr lang="en-US" sz="2400" dirty="0"/>
                        <a:t>Design Choices</a:t>
                      </a:r>
                    </a:p>
                  </a:txBody>
                  <a:tcPr anchor="ctr"/>
                </a:tc>
                <a:tc>
                  <a:txBody>
                    <a:bodyPr/>
                    <a:lstStyle/>
                    <a:p>
                      <a:pPr algn="ctr"/>
                      <a:r>
                        <a:rPr lang="en-US" sz="2000" dirty="0"/>
                        <a:t>Newcomers to WP</a:t>
                      </a:r>
                    </a:p>
                  </a:txBody>
                  <a:tcPr anchor="ctr"/>
                </a:tc>
                <a:tc>
                  <a:txBody>
                    <a:bodyPr/>
                    <a:lstStyle/>
                    <a:p>
                      <a:pPr algn="ctr"/>
                      <a:r>
                        <a:rPr lang="en-US" sz="2000" dirty="0"/>
                        <a:t>Current WP members</a:t>
                      </a:r>
                    </a:p>
                  </a:txBody>
                  <a:tcPr anchor="ctr"/>
                </a:tc>
                <a:tc>
                  <a:txBody>
                    <a:bodyPr/>
                    <a:lstStyle/>
                    <a:p>
                      <a:pPr algn="ctr"/>
                      <a:r>
                        <a:rPr lang="en-US" sz="2000" dirty="0"/>
                        <a:t>Wikipedia as a whole</a:t>
                      </a:r>
                    </a:p>
                  </a:txBody>
                  <a:tcPr anchor="ctr"/>
                </a:tc>
                <a:extLst>
                  <a:ext uri="{0D108BD9-81ED-4DB2-BD59-A6C34878D82A}">
                    <a16:rowId xmlns:a16="http://schemas.microsoft.com/office/drawing/2014/main" val="8393580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“Who to recruit”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Experienced</a:t>
                      </a:r>
                    </a:p>
                  </a:txBody>
                  <a:tcPr anchor="ctr"/>
                </a:tc>
                <a:tc>
                  <a:txBody>
                    <a:bodyPr/>
                    <a:lstStyle/>
                    <a:p>
                      <a:pPr algn="ct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a:t>
                      </a:r>
                    </a:p>
                  </a:txBody>
                  <a:tcPr anchor="ctr"/>
                </a:tc>
                <a:extLst>
                  <a:ext uri="{0D108BD9-81ED-4DB2-BD59-A6C34878D82A}">
                    <a16:rowId xmlns:a16="http://schemas.microsoft.com/office/drawing/2014/main" val="2383443348"/>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Brand-new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algn="ctr"/>
                      <a:r>
                        <a:rPr lang="en-US" sz="2000" b="1" dirty="0"/>
                        <a:t>(+)</a:t>
                      </a:r>
                    </a:p>
                  </a:txBody>
                  <a:tcPr anchor="ctr"/>
                </a:tc>
                <a:extLst>
                  <a:ext uri="{0D108BD9-81ED-4DB2-BD59-A6C34878D82A}">
                    <a16:rowId xmlns:a16="http://schemas.microsoft.com/office/drawing/2014/main" val="2338050384"/>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“How to define fit”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Interest-based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(0)</a:t>
                      </a:r>
                    </a:p>
                  </a:txBody>
                  <a:tcPr anchor="ctr"/>
                </a:tc>
                <a:extLst>
                  <a:ext uri="{0D108BD9-81ED-4DB2-BD59-A6C34878D82A}">
                    <a16:rowId xmlns:a16="http://schemas.microsoft.com/office/drawing/2014/main" val="1262019721"/>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Relationship-based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algn="ctr"/>
                      <a:r>
                        <a:rPr lang="en-US" sz="2000" b="1" dirty="0"/>
                        <a:t>(0)</a:t>
                      </a:r>
                    </a:p>
                  </a:txBody>
                  <a:tcPr anchor="ctr"/>
                </a:tc>
                <a:extLst>
                  <a:ext uri="{0D108BD9-81ED-4DB2-BD59-A6C34878D82A}">
                    <a16:rowId xmlns:a16="http://schemas.microsoft.com/office/drawing/2014/main" val="251388184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Human-algorithm coordination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Automation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(0)</a:t>
                      </a:r>
                    </a:p>
                  </a:txBody>
                  <a:tcPr anchor="ctr"/>
                </a:tc>
                <a:extLst>
                  <a:ext uri="{0D108BD9-81ED-4DB2-BD59-A6C34878D82A}">
                    <a16:rowId xmlns:a16="http://schemas.microsoft.com/office/drawing/2014/main" val="1117219887"/>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“Human in the loop”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(0)</a:t>
                      </a:r>
                    </a:p>
                  </a:txBody>
                  <a:tcPr anchor="ctr"/>
                </a:tc>
                <a:extLst>
                  <a:ext uri="{0D108BD9-81ED-4DB2-BD59-A6C34878D82A}">
                    <a16:rowId xmlns:a16="http://schemas.microsoft.com/office/drawing/2014/main" val="1159926840"/>
                  </a:ext>
                </a:extLst>
              </a:tr>
            </a:tbl>
          </a:graphicData>
        </a:graphic>
      </p:graphicFrame>
      <p:sp>
        <p:nvSpPr>
          <p:cNvPr id="7" name="Rectangle 6">
            <a:extLst>
              <a:ext uri="{FF2B5EF4-FFF2-40B4-BE49-F238E27FC236}">
                <a16:creationId xmlns:a16="http://schemas.microsoft.com/office/drawing/2014/main" id="{C5EC6530-99BF-1940-A5EA-A7765BC453F2}"/>
              </a:ext>
            </a:extLst>
          </p:cNvPr>
          <p:cNvSpPr/>
          <p:nvPr/>
        </p:nvSpPr>
        <p:spPr>
          <a:xfrm>
            <a:off x="6019800" y="4495800"/>
            <a:ext cx="1371600" cy="3048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ular Callout 1"/>
          <p:cNvSpPr/>
          <p:nvPr/>
        </p:nvSpPr>
        <p:spPr>
          <a:xfrm>
            <a:off x="4343400" y="2819400"/>
            <a:ext cx="3962400" cy="1295400"/>
          </a:xfrm>
          <a:prstGeom prst="wedgeRectCallout">
            <a:avLst>
              <a:gd name="adj1" fmla="val 9099"/>
              <a:gd name="adj2" fmla="val 81258"/>
            </a:avLst>
          </a:prstGeom>
        </p:spPr>
        <p:style>
          <a:lnRef idx="2">
            <a:schemeClr val="accent2"/>
          </a:lnRef>
          <a:fillRef idx="1">
            <a:schemeClr val="lt1"/>
          </a:fillRef>
          <a:effectRef idx="0">
            <a:schemeClr val="accent2"/>
          </a:effectRef>
          <a:fontRef idx="minor">
            <a:schemeClr val="dk1"/>
          </a:fontRef>
        </p:style>
        <p:txBody>
          <a:bodyPr rtlCol="0" anchor="ctr"/>
          <a:lstStyle/>
          <a:p>
            <a:r>
              <a:rPr lang="en-US" b="1" dirty="0"/>
              <a:t>Pitfall:</a:t>
            </a:r>
            <a:r>
              <a:rPr lang="en-US" dirty="0"/>
              <a:t> One respondent wrote: “</a:t>
            </a:r>
            <a:r>
              <a:rPr lang="en-US" b="1" i="1" dirty="0"/>
              <a:t>The point is to help editors be better community members, not to coldly spam invites by algorithm</a:t>
            </a:r>
            <a:r>
              <a:rPr lang="en-US" dirty="0"/>
              <a:t>.” </a:t>
            </a:r>
          </a:p>
        </p:txBody>
      </p:sp>
    </p:spTree>
    <p:extLst>
      <p:ext uri="{BB962C8B-B14F-4D97-AF65-F5344CB8AC3E}">
        <p14:creationId xmlns:p14="http://schemas.microsoft.com/office/powerpoint/2010/main" val="40680615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1. Understand Stakeholders</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45</a:t>
            </a:fld>
            <a:endParaRPr lang="en-US" dirty="0"/>
          </a:p>
        </p:txBody>
      </p:sp>
      <p:sp>
        <p:nvSpPr>
          <p:cNvPr id="6" name="Content Placeholder 1">
            <a:extLst>
              <a:ext uri="{FF2B5EF4-FFF2-40B4-BE49-F238E27FC236}">
                <a16:creationId xmlns:a16="http://schemas.microsoft.com/office/drawing/2014/main" id="{3CAF6A7E-F8A5-8F4B-8562-E472F0E03F63}"/>
              </a:ext>
            </a:extLst>
          </p:cNvPr>
          <p:cNvSpPr txBox="1">
            <a:spLocks/>
          </p:cNvSpPr>
          <p:nvPr/>
        </p:nvSpPr>
        <p:spPr bwMode="auto">
          <a:xfrm>
            <a:off x="457200" y="1314450"/>
            <a:ext cx="7466240" cy="53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400" b="1" dirty="0"/>
              <a:t> Summary of Stakeholders’ Values</a:t>
            </a:r>
          </a:p>
        </p:txBody>
      </p:sp>
      <p:graphicFrame>
        <p:nvGraphicFramePr>
          <p:cNvPr id="5" name="Table 4">
            <a:extLst>
              <a:ext uri="{FF2B5EF4-FFF2-40B4-BE49-F238E27FC236}">
                <a16:creationId xmlns:a16="http://schemas.microsoft.com/office/drawing/2014/main" id="{47A42BCF-1B75-E042-97BC-F55A4E2FEC35}"/>
              </a:ext>
            </a:extLst>
          </p:cNvPr>
          <p:cNvGraphicFramePr>
            <a:graphicFrameLocks noGrp="1"/>
          </p:cNvGraphicFramePr>
          <p:nvPr>
            <p:extLst>
              <p:ext uri="{D42A27DB-BD31-4B8C-83A1-F6EECF244321}">
                <p14:modId xmlns:p14="http://schemas.microsoft.com/office/powerpoint/2010/main" val="3388651585"/>
              </p:ext>
            </p:extLst>
          </p:nvPr>
        </p:nvGraphicFramePr>
        <p:xfrm>
          <a:off x="304801" y="1847850"/>
          <a:ext cx="8686799" cy="3688080"/>
        </p:xfrm>
        <a:graphic>
          <a:graphicData uri="http://schemas.openxmlformats.org/drawingml/2006/table">
            <a:tbl>
              <a:tblPr firstRow="1" bandRow="1">
                <a:tableStyleId>{5C22544A-7EE6-4342-B048-85BDC9FD1C3A}</a:tableStyleId>
              </a:tblPr>
              <a:tblGrid>
                <a:gridCol w="1828799">
                  <a:extLst>
                    <a:ext uri="{9D8B030D-6E8A-4147-A177-3AD203B41FA5}">
                      <a16:colId xmlns:a16="http://schemas.microsoft.com/office/drawing/2014/main" val="365009925"/>
                    </a:ext>
                  </a:extLst>
                </a:gridCol>
                <a:gridCol w="2362200">
                  <a:extLst>
                    <a:ext uri="{9D8B030D-6E8A-4147-A177-3AD203B41FA5}">
                      <a16:colId xmlns:a16="http://schemas.microsoft.com/office/drawing/2014/main" val="1135097208"/>
                    </a:ext>
                  </a:extLst>
                </a:gridCol>
                <a:gridCol w="1546559">
                  <a:extLst>
                    <a:ext uri="{9D8B030D-6E8A-4147-A177-3AD203B41FA5}">
                      <a16:colId xmlns:a16="http://schemas.microsoft.com/office/drawing/2014/main" val="1654099254"/>
                    </a:ext>
                  </a:extLst>
                </a:gridCol>
                <a:gridCol w="1311442">
                  <a:extLst>
                    <a:ext uri="{9D8B030D-6E8A-4147-A177-3AD203B41FA5}">
                      <a16:colId xmlns:a16="http://schemas.microsoft.com/office/drawing/2014/main" val="1336478370"/>
                    </a:ext>
                  </a:extLst>
                </a:gridCol>
                <a:gridCol w="1637799">
                  <a:extLst>
                    <a:ext uri="{9D8B030D-6E8A-4147-A177-3AD203B41FA5}">
                      <a16:colId xmlns:a16="http://schemas.microsoft.com/office/drawing/2014/main" val="3246244458"/>
                    </a:ext>
                  </a:extLst>
                </a:gridCol>
              </a:tblGrid>
              <a:tr h="370840">
                <a:tc>
                  <a:txBody>
                    <a:bodyPr/>
                    <a:lstStyle/>
                    <a:p>
                      <a:pPr algn="ctr"/>
                      <a:r>
                        <a:rPr lang="en-US" sz="2400" dirty="0"/>
                        <a:t> </a:t>
                      </a:r>
                    </a:p>
                  </a:txBody>
                  <a:tcPr anchor="ctr"/>
                </a:tc>
                <a:tc>
                  <a:txBody>
                    <a:bodyPr/>
                    <a:lstStyle/>
                    <a:p>
                      <a:pPr algn="ctr"/>
                      <a:r>
                        <a:rPr lang="en-US" sz="2400" dirty="0"/>
                        <a:t>Design Choices</a:t>
                      </a:r>
                    </a:p>
                  </a:txBody>
                  <a:tcPr anchor="ctr"/>
                </a:tc>
                <a:tc>
                  <a:txBody>
                    <a:bodyPr/>
                    <a:lstStyle/>
                    <a:p>
                      <a:pPr algn="ctr"/>
                      <a:r>
                        <a:rPr lang="en-US" sz="2000" dirty="0"/>
                        <a:t>Newcomers to WP</a:t>
                      </a:r>
                    </a:p>
                  </a:txBody>
                  <a:tcPr anchor="ctr"/>
                </a:tc>
                <a:tc>
                  <a:txBody>
                    <a:bodyPr/>
                    <a:lstStyle/>
                    <a:p>
                      <a:pPr algn="ctr"/>
                      <a:r>
                        <a:rPr lang="en-US" sz="2000" dirty="0"/>
                        <a:t>Current WP members</a:t>
                      </a:r>
                    </a:p>
                  </a:txBody>
                  <a:tcPr anchor="ctr"/>
                </a:tc>
                <a:tc>
                  <a:txBody>
                    <a:bodyPr/>
                    <a:lstStyle/>
                    <a:p>
                      <a:pPr algn="ctr"/>
                      <a:r>
                        <a:rPr lang="en-US" sz="2000" dirty="0"/>
                        <a:t>Wikipedia as a whole</a:t>
                      </a:r>
                    </a:p>
                  </a:txBody>
                  <a:tcPr anchor="ctr"/>
                </a:tc>
                <a:extLst>
                  <a:ext uri="{0D108BD9-81ED-4DB2-BD59-A6C34878D82A}">
                    <a16:rowId xmlns:a16="http://schemas.microsoft.com/office/drawing/2014/main" val="8393580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“Who to recruit”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Experienced</a:t>
                      </a:r>
                    </a:p>
                  </a:txBody>
                  <a:tcPr anchor="ctr"/>
                </a:tc>
                <a:tc>
                  <a:txBody>
                    <a:bodyPr/>
                    <a:lstStyle/>
                    <a:p>
                      <a:pPr algn="ct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a:t>
                      </a:r>
                    </a:p>
                  </a:txBody>
                  <a:tcPr anchor="ctr"/>
                </a:tc>
                <a:extLst>
                  <a:ext uri="{0D108BD9-81ED-4DB2-BD59-A6C34878D82A}">
                    <a16:rowId xmlns:a16="http://schemas.microsoft.com/office/drawing/2014/main" val="2383443348"/>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Brand-new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algn="ctr"/>
                      <a:r>
                        <a:rPr lang="en-US" sz="2000" b="1" dirty="0"/>
                        <a:t>(+)</a:t>
                      </a:r>
                    </a:p>
                  </a:txBody>
                  <a:tcPr anchor="ctr"/>
                </a:tc>
                <a:extLst>
                  <a:ext uri="{0D108BD9-81ED-4DB2-BD59-A6C34878D82A}">
                    <a16:rowId xmlns:a16="http://schemas.microsoft.com/office/drawing/2014/main" val="2338050384"/>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“How to define fit”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Interest-based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(0)</a:t>
                      </a:r>
                    </a:p>
                  </a:txBody>
                  <a:tcPr anchor="ctr"/>
                </a:tc>
                <a:extLst>
                  <a:ext uri="{0D108BD9-81ED-4DB2-BD59-A6C34878D82A}">
                    <a16:rowId xmlns:a16="http://schemas.microsoft.com/office/drawing/2014/main" val="1262019721"/>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Relationship-based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algn="ctr"/>
                      <a:r>
                        <a:rPr lang="en-US" sz="2000" b="1" dirty="0"/>
                        <a:t>(0)</a:t>
                      </a:r>
                    </a:p>
                  </a:txBody>
                  <a:tcPr anchor="ctr"/>
                </a:tc>
                <a:extLst>
                  <a:ext uri="{0D108BD9-81ED-4DB2-BD59-A6C34878D82A}">
                    <a16:rowId xmlns:a16="http://schemas.microsoft.com/office/drawing/2014/main" val="2513881849"/>
                  </a:ext>
                </a:extLst>
              </a:tr>
              <a:tr h="370840">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Human-algorithm coordination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Automation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(0)</a:t>
                      </a:r>
                    </a:p>
                  </a:txBody>
                  <a:tcPr anchor="ctr"/>
                </a:tc>
                <a:extLst>
                  <a:ext uri="{0D108BD9-81ED-4DB2-BD59-A6C34878D82A}">
                    <a16:rowId xmlns:a16="http://schemas.microsoft.com/office/drawing/2014/main" val="1117219887"/>
                  </a:ext>
                </a:extLst>
              </a:tr>
              <a:tr h="370840">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“Human in the loop”</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t>(+)</a:t>
                      </a:r>
                    </a:p>
                  </a:txBody>
                  <a:tcPr anchor="ctr"/>
                </a:tc>
                <a:tc>
                  <a:txBody>
                    <a:bodyPr/>
                    <a:lstStyle/>
                    <a:p>
                      <a:pPr algn="ctr"/>
                      <a:r>
                        <a:rPr lang="en-US" sz="2000" b="1" dirty="0"/>
                        <a:t>(0)</a:t>
                      </a:r>
                    </a:p>
                  </a:txBody>
                  <a:tcPr anchor="ctr"/>
                </a:tc>
                <a:extLst>
                  <a:ext uri="{0D108BD9-81ED-4DB2-BD59-A6C34878D82A}">
                    <a16:rowId xmlns:a16="http://schemas.microsoft.com/office/drawing/2014/main" val="1159926840"/>
                  </a:ext>
                </a:extLst>
              </a:tr>
            </a:tbl>
          </a:graphicData>
        </a:graphic>
      </p:graphicFrame>
    </p:spTree>
    <p:extLst>
      <p:ext uri="{BB962C8B-B14F-4D97-AF65-F5344CB8AC3E}">
        <p14:creationId xmlns:p14="http://schemas.microsoft.com/office/powerpoint/2010/main" val="23045465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762000"/>
          </a:xfrm>
        </p:spPr>
        <p:txBody>
          <a:bodyPr/>
          <a:lstStyle/>
          <a:p>
            <a:r>
              <a:rPr lang="en-US" sz="3200" b="1" dirty="0"/>
              <a:t>VSAD: 5-Step Approach</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46</a:t>
            </a:fld>
            <a:endParaRPr lang="en-US" dirty="0"/>
          </a:p>
        </p:txBody>
      </p:sp>
      <p:sp>
        <p:nvSpPr>
          <p:cNvPr id="6" name="Content Placeholder 1"/>
          <p:cNvSpPr>
            <a:spLocks noGrp="1"/>
          </p:cNvSpPr>
          <p:nvPr>
            <p:ph idx="1"/>
          </p:nvPr>
        </p:nvSpPr>
        <p:spPr>
          <a:xfrm>
            <a:off x="838200" y="1143000"/>
            <a:ext cx="7467600" cy="3559683"/>
          </a:xfrm>
        </p:spPr>
        <p:txBody>
          <a:bodyPr/>
          <a:lstStyle/>
          <a:p>
            <a:pPr marL="0" indent="0">
              <a:buNone/>
            </a:pPr>
            <a:r>
              <a:rPr lang="en-US" sz="2400" b="1" dirty="0"/>
              <a:t>  </a:t>
            </a:r>
            <a:endParaRPr lang="en-US" sz="1800" dirty="0">
              <a:solidFill>
                <a:schemeClr val="accent6">
                  <a:lumMod val="75000"/>
                </a:schemeClr>
              </a:solidFill>
            </a:endParaRPr>
          </a:p>
        </p:txBody>
      </p:sp>
      <p:graphicFrame>
        <p:nvGraphicFramePr>
          <p:cNvPr id="2" name="Diagram 1">
            <a:extLst>
              <a:ext uri="{FF2B5EF4-FFF2-40B4-BE49-F238E27FC236}">
                <a16:creationId xmlns:a16="http://schemas.microsoft.com/office/drawing/2014/main" id="{0D57E789-7957-F24A-9C8E-361A10004057}"/>
              </a:ext>
            </a:extLst>
          </p:cNvPr>
          <p:cNvGraphicFramePr/>
          <p:nvPr>
            <p:extLst>
              <p:ext uri="{D42A27DB-BD31-4B8C-83A1-F6EECF244321}">
                <p14:modId xmlns:p14="http://schemas.microsoft.com/office/powerpoint/2010/main" val="1584380045"/>
              </p:ext>
            </p:extLst>
          </p:nvPr>
        </p:nvGraphicFramePr>
        <p:xfrm>
          <a:off x="1066800" y="922337"/>
          <a:ext cx="7239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23359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2. Algorithm Prototyping</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47</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676400"/>
            <a:ext cx="7466240" cy="2133600"/>
          </a:xfrm>
        </p:spPr>
        <p:txBody>
          <a:bodyPr/>
          <a:lstStyle/>
          <a:p>
            <a:pPr>
              <a:buFont typeface="Arial" panose="020B0604020202020204" pitchFamily="34" charset="0"/>
              <a:buChar char="•"/>
            </a:pPr>
            <a:r>
              <a:rPr lang="en-US" sz="2400" dirty="0"/>
              <a:t>Adapt the value analytic method (Miller et al. 2007)  </a:t>
            </a:r>
          </a:p>
          <a:p>
            <a:pPr>
              <a:buFont typeface="Arial" panose="020B0604020202020204" pitchFamily="34" charset="0"/>
              <a:buChar char="•"/>
            </a:pPr>
            <a:endParaRPr lang="en-US" sz="1600" b="1" dirty="0"/>
          </a:p>
          <a:p>
            <a:pPr>
              <a:buFont typeface="Arial" panose="020B0604020202020204" pitchFamily="34" charset="0"/>
              <a:buChar char="•"/>
            </a:pPr>
            <a:r>
              <a:rPr lang="en-US" sz="2400" b="1" dirty="0"/>
              <a:t>Deal with ”Tension”: </a:t>
            </a:r>
            <a:r>
              <a:rPr lang="en-US" sz="2400" dirty="0"/>
              <a:t>Develop parallel prototypes</a:t>
            </a:r>
          </a:p>
          <a:p>
            <a:pPr>
              <a:buFont typeface="Arial" panose="020B0604020202020204" pitchFamily="34" charset="0"/>
              <a:buChar char="•"/>
            </a:pPr>
            <a:endParaRPr lang="en-US" sz="1600" b="1" dirty="0"/>
          </a:p>
          <a:p>
            <a:pPr>
              <a:buFont typeface="Arial" panose="020B0604020202020204" pitchFamily="34" charset="0"/>
              <a:buChar char="•"/>
            </a:pPr>
            <a:r>
              <a:rPr lang="en-US" sz="2400" b="1" dirty="0"/>
              <a:t>Deal with ”Pitfall”: </a:t>
            </a:r>
            <a:r>
              <a:rPr lang="en-US" sz="2400" dirty="0"/>
              <a:t>Remove design options that some stakeholders strongly object to.  </a:t>
            </a:r>
          </a:p>
          <a:p>
            <a:pPr marL="0" indent="0">
              <a:buNone/>
            </a:pPr>
            <a:endParaRPr lang="en-US" sz="1800" b="1" dirty="0"/>
          </a:p>
        </p:txBody>
      </p:sp>
    </p:spTree>
    <p:extLst>
      <p:ext uri="{BB962C8B-B14F-4D97-AF65-F5344CB8AC3E}">
        <p14:creationId xmlns:p14="http://schemas.microsoft.com/office/powerpoint/2010/main" val="25283121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2. Algorithm Prototyping</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48</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676400"/>
            <a:ext cx="7466240" cy="4114800"/>
          </a:xfrm>
        </p:spPr>
        <p:txBody>
          <a:bodyPr/>
          <a:lstStyle/>
          <a:p>
            <a:pPr marL="0" indent="0">
              <a:buNone/>
            </a:pPr>
            <a:r>
              <a:rPr lang="en-US" sz="2400" b="1" dirty="0"/>
              <a:t>Candidate inclusion:</a:t>
            </a:r>
          </a:p>
          <a:p>
            <a:pPr>
              <a:buFont typeface="Arial" panose="020B0604020202020204" pitchFamily="34" charset="0"/>
              <a:buChar char="•"/>
            </a:pPr>
            <a:r>
              <a:rPr lang="en-US" sz="2400" dirty="0"/>
              <a:t>Include both </a:t>
            </a:r>
            <a:r>
              <a:rPr lang="en-US" sz="2400" b="1" dirty="0"/>
              <a:t>brand-new </a:t>
            </a:r>
            <a:r>
              <a:rPr lang="en-US" sz="2400" dirty="0"/>
              <a:t>editors</a:t>
            </a:r>
            <a:r>
              <a:rPr lang="en-US" sz="2400" b="1" dirty="0"/>
              <a:t> </a:t>
            </a:r>
            <a:r>
              <a:rPr lang="en-US" sz="2400" dirty="0"/>
              <a:t>and </a:t>
            </a:r>
            <a:r>
              <a:rPr lang="en-US" sz="2400" b="1" dirty="0"/>
              <a:t>experienced </a:t>
            </a:r>
            <a:r>
              <a:rPr lang="en-US" sz="2400" dirty="0"/>
              <a:t>editors.</a:t>
            </a:r>
          </a:p>
          <a:p>
            <a:pPr>
              <a:buFont typeface="Arial" panose="020B0604020202020204" pitchFamily="34" charset="0"/>
              <a:buChar char="•"/>
            </a:pPr>
            <a:r>
              <a:rPr lang="en-US" sz="2400" dirty="0"/>
              <a:t>Rank and present the two types of editors</a:t>
            </a:r>
            <a:r>
              <a:rPr lang="en-US" sz="2400" b="1" dirty="0"/>
              <a:t> separately</a:t>
            </a:r>
            <a:r>
              <a:rPr lang="en-US" sz="2400" dirty="0"/>
              <a:t>.</a:t>
            </a:r>
          </a:p>
        </p:txBody>
      </p:sp>
    </p:spTree>
    <p:extLst>
      <p:ext uri="{BB962C8B-B14F-4D97-AF65-F5344CB8AC3E}">
        <p14:creationId xmlns:p14="http://schemas.microsoft.com/office/powerpoint/2010/main" val="20900074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2. Algorithm Prototyping</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49</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763360" y="1676400"/>
            <a:ext cx="7466240" cy="4114800"/>
          </a:xfrm>
        </p:spPr>
        <p:txBody>
          <a:bodyPr/>
          <a:lstStyle/>
          <a:p>
            <a:pPr marL="0" indent="0">
              <a:buNone/>
            </a:pPr>
            <a:r>
              <a:rPr lang="en-US" sz="2400" b="1" dirty="0"/>
              <a:t>Four Ranking Algorithms</a:t>
            </a:r>
          </a:p>
          <a:p>
            <a:pPr marL="0" indent="0">
              <a:buNone/>
            </a:pPr>
            <a:r>
              <a:rPr lang="en-US" sz="2400" dirty="0"/>
              <a:t>Interest-based algorithms: </a:t>
            </a:r>
          </a:p>
          <a:p>
            <a:pPr>
              <a:buSzPct val="100000"/>
              <a:buFont typeface="Arial" panose="020B0604020202020204" pitchFamily="34" charset="0"/>
              <a:buChar char="•"/>
            </a:pPr>
            <a:r>
              <a:rPr lang="en-US" sz="2400" dirty="0"/>
              <a:t>Rule-based algorithm</a:t>
            </a:r>
          </a:p>
          <a:p>
            <a:pPr>
              <a:buSzPct val="100000"/>
              <a:buFont typeface="Arial" panose="020B0604020202020204" pitchFamily="34" charset="0"/>
              <a:buChar char="•"/>
            </a:pPr>
            <a:r>
              <a:rPr lang="en-US" sz="2400" dirty="0"/>
              <a:t>Category-based algorithm</a:t>
            </a:r>
          </a:p>
          <a:p>
            <a:pPr marL="0" indent="0">
              <a:buNone/>
            </a:pPr>
            <a:r>
              <a:rPr lang="en-US" sz="2400" dirty="0"/>
              <a:t>Relationship-based algorithms:</a:t>
            </a:r>
          </a:p>
          <a:p>
            <a:pPr>
              <a:buSzPct val="100000"/>
              <a:buFont typeface="Arial" panose="020B0604020202020204" pitchFamily="34" charset="0"/>
              <a:buChar char="•"/>
            </a:pPr>
            <a:r>
              <a:rPr lang="en-US" sz="2400" dirty="0"/>
              <a:t>Bond-based algorithm</a:t>
            </a:r>
          </a:p>
          <a:p>
            <a:pPr>
              <a:buSzPct val="100000"/>
              <a:buFont typeface="Arial" panose="020B0604020202020204" pitchFamily="34" charset="0"/>
              <a:buChar char="•"/>
            </a:pPr>
            <a:r>
              <a:rPr lang="en-US" sz="2400" dirty="0"/>
              <a:t>Co-edit-based algorithm (a version of collaborative filtering) </a:t>
            </a:r>
          </a:p>
          <a:p>
            <a:pPr>
              <a:buFont typeface="Arial" panose="020B0604020202020204" pitchFamily="34" charset="0"/>
              <a:buChar char="•"/>
            </a:pPr>
            <a:endParaRPr lang="en-US" sz="2400" dirty="0"/>
          </a:p>
        </p:txBody>
      </p:sp>
    </p:spTree>
    <p:extLst>
      <p:ext uri="{BB962C8B-B14F-4D97-AF65-F5344CB8AC3E}">
        <p14:creationId xmlns:p14="http://schemas.microsoft.com/office/powerpoint/2010/main" val="349543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However</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5</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524000"/>
            <a:ext cx="7923440" cy="4419600"/>
          </a:xfrm>
        </p:spPr>
        <p:txBody>
          <a:bodyPr/>
          <a:lstStyle/>
          <a:p>
            <a:pPr marL="0" indent="0">
              <a:buNone/>
            </a:pPr>
            <a:r>
              <a:rPr lang="en-US" sz="2400" dirty="0"/>
              <a:t>Technically solid algorithms can </a:t>
            </a:r>
            <a:r>
              <a:rPr lang="en-US" sz="2400" b="1" dirty="0"/>
              <a:t>fail in multiple ways. </a:t>
            </a:r>
          </a:p>
        </p:txBody>
      </p:sp>
    </p:spTree>
    <p:extLst>
      <p:ext uri="{BB962C8B-B14F-4D97-AF65-F5344CB8AC3E}">
        <p14:creationId xmlns:p14="http://schemas.microsoft.com/office/powerpoint/2010/main" val="27970579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2. Algorithm Prototyping</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a:xfrm>
            <a:off x="8077200" y="6492875"/>
            <a:ext cx="1066800" cy="365125"/>
          </a:xfrm>
        </p:spPr>
        <p:txBody>
          <a:bodyPr/>
          <a:lstStyle/>
          <a:p>
            <a:pPr>
              <a:defRPr/>
            </a:pPr>
            <a:fld id="{5BC7FEBF-A170-470C-A369-F0D066FB58E5}" type="slidenum">
              <a:rPr lang="en-US" smtClean="0"/>
              <a:pPr>
                <a:defRPr/>
              </a:pPr>
              <a:t>50</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295400"/>
            <a:ext cx="7466240" cy="533400"/>
          </a:xfrm>
        </p:spPr>
        <p:txBody>
          <a:bodyPr/>
          <a:lstStyle/>
          <a:p>
            <a:pPr marL="0" indent="0">
              <a:buNone/>
            </a:pPr>
            <a:r>
              <a:rPr lang="en-US" sz="2400" b="1" dirty="0"/>
              <a:t>Algorithm results delivered to current WP members</a:t>
            </a:r>
            <a:endParaRPr lang="en-US" sz="2400" dirty="0"/>
          </a:p>
          <a:p>
            <a:pPr marL="0" indent="0">
              <a:buNone/>
            </a:pPr>
            <a:endParaRPr lang="en-US" sz="2400" dirty="0"/>
          </a:p>
        </p:txBody>
      </p:sp>
      <p:pic>
        <p:nvPicPr>
          <p:cNvPr id="2" name="Picture 1">
            <a:extLst>
              <a:ext uri="{FF2B5EF4-FFF2-40B4-BE49-F238E27FC236}">
                <a16:creationId xmlns:a16="http://schemas.microsoft.com/office/drawing/2014/main" id="{94C6BFB7-8DDF-5C4D-BD4F-AFDF5CE3E9DB}"/>
              </a:ext>
            </a:extLst>
          </p:cNvPr>
          <p:cNvPicPr>
            <a:picLocks noChangeAspect="1"/>
          </p:cNvPicPr>
          <p:nvPr/>
        </p:nvPicPr>
        <p:blipFill>
          <a:blip r:embed="rId3"/>
          <a:stretch>
            <a:fillRect/>
          </a:stretch>
        </p:blipFill>
        <p:spPr>
          <a:xfrm>
            <a:off x="0" y="1996482"/>
            <a:ext cx="9144000" cy="2636704"/>
          </a:xfrm>
          <a:prstGeom prst="rect">
            <a:avLst/>
          </a:prstGeom>
        </p:spPr>
      </p:pic>
      <p:sp>
        <p:nvSpPr>
          <p:cNvPr id="6" name="Rectangular Callout 5">
            <a:extLst>
              <a:ext uri="{FF2B5EF4-FFF2-40B4-BE49-F238E27FC236}">
                <a16:creationId xmlns:a16="http://schemas.microsoft.com/office/drawing/2014/main" id="{CB478AB9-3875-8D44-8819-8FC735CB7F5F}"/>
              </a:ext>
            </a:extLst>
          </p:cNvPr>
          <p:cNvSpPr/>
          <p:nvPr/>
        </p:nvSpPr>
        <p:spPr>
          <a:xfrm>
            <a:off x="304800" y="5056187"/>
            <a:ext cx="1219200" cy="609600"/>
          </a:xfrm>
          <a:prstGeom prst="wedgeRectCallout">
            <a:avLst>
              <a:gd name="adj1" fmla="val -31380"/>
              <a:gd name="adj2" fmla="val -13437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User name</a:t>
            </a:r>
          </a:p>
        </p:txBody>
      </p:sp>
      <p:sp>
        <p:nvSpPr>
          <p:cNvPr id="7" name="Rectangular Callout 6">
            <a:extLst>
              <a:ext uri="{FF2B5EF4-FFF2-40B4-BE49-F238E27FC236}">
                <a16:creationId xmlns:a16="http://schemas.microsoft.com/office/drawing/2014/main" id="{DB49D95A-7FFA-BB47-8BEF-ED7471BEBCD6}"/>
              </a:ext>
            </a:extLst>
          </p:cNvPr>
          <p:cNvSpPr/>
          <p:nvPr/>
        </p:nvSpPr>
        <p:spPr>
          <a:xfrm>
            <a:off x="2819400" y="5056187"/>
            <a:ext cx="1676400" cy="609600"/>
          </a:xfrm>
          <a:prstGeom prst="wedgeRectCallout">
            <a:avLst>
              <a:gd name="adj1" fmla="val -31380"/>
              <a:gd name="adj2" fmla="val -13437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Explanation</a:t>
            </a:r>
          </a:p>
        </p:txBody>
      </p:sp>
      <p:sp>
        <p:nvSpPr>
          <p:cNvPr id="8" name="Rectangular Callout 7">
            <a:extLst>
              <a:ext uri="{FF2B5EF4-FFF2-40B4-BE49-F238E27FC236}">
                <a16:creationId xmlns:a16="http://schemas.microsoft.com/office/drawing/2014/main" id="{F3BFA875-62E8-A04E-8F14-913404C8D51A}"/>
              </a:ext>
            </a:extLst>
          </p:cNvPr>
          <p:cNvSpPr/>
          <p:nvPr/>
        </p:nvSpPr>
        <p:spPr>
          <a:xfrm>
            <a:off x="4724400" y="5056187"/>
            <a:ext cx="1676400" cy="609600"/>
          </a:xfrm>
          <a:prstGeom prst="wedgeRectCallout">
            <a:avLst>
              <a:gd name="adj1" fmla="val 53848"/>
              <a:gd name="adj2" fmla="val -13203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Basic Information</a:t>
            </a:r>
          </a:p>
        </p:txBody>
      </p:sp>
      <p:sp>
        <p:nvSpPr>
          <p:cNvPr id="9" name="Rectangular Callout 8">
            <a:extLst>
              <a:ext uri="{FF2B5EF4-FFF2-40B4-BE49-F238E27FC236}">
                <a16:creationId xmlns:a16="http://schemas.microsoft.com/office/drawing/2014/main" id="{3A9E6EB3-4176-9B4A-A4A5-76BD9D3ED1CB}"/>
              </a:ext>
            </a:extLst>
          </p:cNvPr>
          <p:cNvSpPr/>
          <p:nvPr/>
        </p:nvSpPr>
        <p:spPr>
          <a:xfrm>
            <a:off x="6615112" y="5056187"/>
            <a:ext cx="1004888" cy="609600"/>
          </a:xfrm>
          <a:prstGeom prst="wedgeRectCallout">
            <a:avLst>
              <a:gd name="adj1" fmla="val 91409"/>
              <a:gd name="adj2" fmla="val -139062"/>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Invite link</a:t>
            </a:r>
          </a:p>
        </p:txBody>
      </p:sp>
      <p:sp>
        <p:nvSpPr>
          <p:cNvPr id="10" name="Rectangular Callout 9">
            <a:extLst>
              <a:ext uri="{FF2B5EF4-FFF2-40B4-BE49-F238E27FC236}">
                <a16:creationId xmlns:a16="http://schemas.microsoft.com/office/drawing/2014/main" id="{CFC2749C-6636-D04A-A816-4A6DF968FFFB}"/>
              </a:ext>
            </a:extLst>
          </p:cNvPr>
          <p:cNvSpPr/>
          <p:nvPr/>
        </p:nvSpPr>
        <p:spPr>
          <a:xfrm>
            <a:off x="8053387" y="5056187"/>
            <a:ext cx="1004888" cy="609600"/>
          </a:xfrm>
          <a:prstGeom prst="wedgeRectCallout">
            <a:avLst>
              <a:gd name="adj1" fmla="val 14632"/>
              <a:gd name="adj2" fmla="val -13437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Survey link</a:t>
            </a:r>
          </a:p>
        </p:txBody>
      </p:sp>
    </p:spTree>
    <p:extLst>
      <p:ext uri="{BB962C8B-B14F-4D97-AF65-F5344CB8AC3E}">
        <p14:creationId xmlns:p14="http://schemas.microsoft.com/office/powerpoint/2010/main" val="271586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762000"/>
          </a:xfrm>
        </p:spPr>
        <p:txBody>
          <a:bodyPr/>
          <a:lstStyle/>
          <a:p>
            <a:r>
              <a:rPr lang="en-US" sz="3200" b="1" dirty="0"/>
              <a:t>VSAD: 5-Step Approach</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51</a:t>
            </a:fld>
            <a:endParaRPr lang="en-US" dirty="0"/>
          </a:p>
        </p:txBody>
      </p:sp>
      <p:sp>
        <p:nvSpPr>
          <p:cNvPr id="6" name="Content Placeholder 1"/>
          <p:cNvSpPr>
            <a:spLocks noGrp="1"/>
          </p:cNvSpPr>
          <p:nvPr>
            <p:ph idx="1"/>
          </p:nvPr>
        </p:nvSpPr>
        <p:spPr>
          <a:xfrm>
            <a:off x="838200" y="1143000"/>
            <a:ext cx="7467600" cy="3559683"/>
          </a:xfrm>
        </p:spPr>
        <p:txBody>
          <a:bodyPr/>
          <a:lstStyle/>
          <a:p>
            <a:pPr marL="0" indent="0">
              <a:buNone/>
            </a:pPr>
            <a:r>
              <a:rPr lang="en-US" sz="2400" b="1" dirty="0"/>
              <a:t>  </a:t>
            </a:r>
            <a:endParaRPr lang="en-US" sz="1800" dirty="0">
              <a:solidFill>
                <a:schemeClr val="accent6">
                  <a:lumMod val="75000"/>
                </a:schemeClr>
              </a:solidFill>
            </a:endParaRPr>
          </a:p>
        </p:txBody>
      </p:sp>
      <p:graphicFrame>
        <p:nvGraphicFramePr>
          <p:cNvPr id="2" name="Diagram 1">
            <a:extLst>
              <a:ext uri="{FF2B5EF4-FFF2-40B4-BE49-F238E27FC236}">
                <a16:creationId xmlns:a16="http://schemas.microsoft.com/office/drawing/2014/main" id="{0D57E789-7957-F24A-9C8E-361A10004057}"/>
              </a:ext>
            </a:extLst>
          </p:cNvPr>
          <p:cNvGraphicFramePr/>
          <p:nvPr>
            <p:extLst>
              <p:ext uri="{D42A27DB-BD31-4B8C-83A1-F6EECF244321}">
                <p14:modId xmlns:p14="http://schemas.microsoft.com/office/powerpoint/2010/main" val="4049214529"/>
              </p:ext>
            </p:extLst>
          </p:nvPr>
        </p:nvGraphicFramePr>
        <p:xfrm>
          <a:off x="1066800" y="922337"/>
          <a:ext cx="7239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935308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3. Working with the community</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52</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447800"/>
            <a:ext cx="7466240" cy="2362200"/>
          </a:xfrm>
        </p:spPr>
        <p:txBody>
          <a:bodyPr/>
          <a:lstStyle/>
          <a:p>
            <a:pPr>
              <a:buFont typeface="Arial" panose="020B0604020202020204" pitchFamily="34" charset="0"/>
              <a:buChar char="•"/>
            </a:pPr>
            <a:r>
              <a:rPr lang="en-US" sz="2400" dirty="0"/>
              <a:t>We communicated our research plan early with the community </a:t>
            </a:r>
          </a:p>
          <a:p>
            <a:pPr>
              <a:buFont typeface="Arial" panose="020B0604020202020204" pitchFamily="34" charset="0"/>
              <a:buChar char="•"/>
            </a:pPr>
            <a:endParaRPr lang="en-US" sz="1600" dirty="0"/>
          </a:p>
          <a:p>
            <a:pPr>
              <a:buFont typeface="Arial" panose="020B0604020202020204" pitchFamily="34" charset="0"/>
              <a:buChar char="•"/>
            </a:pPr>
            <a:r>
              <a:rPr lang="en-US" sz="2400" dirty="0"/>
              <a:t>Recruit participants using methods consistent with the community’s norms and practices. </a:t>
            </a:r>
            <a:r>
              <a:rPr lang="en-US" sz="2400" b="1" dirty="0"/>
              <a:t>26</a:t>
            </a:r>
            <a:r>
              <a:rPr lang="en-US" sz="2400" dirty="0"/>
              <a:t> WP members from </a:t>
            </a:r>
            <a:r>
              <a:rPr lang="en-US" sz="2400" b="1" dirty="0"/>
              <a:t>39</a:t>
            </a:r>
            <a:r>
              <a:rPr lang="en-US" sz="2400" dirty="0"/>
              <a:t> WPs signed up to test the algorithmic tool.</a:t>
            </a:r>
          </a:p>
          <a:p>
            <a:pPr>
              <a:buFont typeface="Arial" panose="020B0604020202020204" pitchFamily="34" charset="0"/>
              <a:buChar char="•"/>
            </a:pPr>
            <a:endParaRPr lang="en-US" sz="1600" dirty="0"/>
          </a:p>
          <a:p>
            <a:pPr>
              <a:buFont typeface="Arial" panose="020B0604020202020204" pitchFamily="34" charset="0"/>
              <a:buChar char="•"/>
            </a:pPr>
            <a:r>
              <a:rPr lang="en-US" sz="2400" dirty="0"/>
              <a:t>Work with communities to deploy the systems. Evaluated over </a:t>
            </a:r>
            <a:r>
              <a:rPr lang="en-US" sz="2400" b="1" dirty="0"/>
              <a:t>16,000</a:t>
            </a:r>
            <a:r>
              <a:rPr lang="en-US" sz="2400" dirty="0"/>
              <a:t> editors, delivered</a:t>
            </a:r>
            <a:r>
              <a:rPr lang="en-US" sz="2400" b="1" dirty="0"/>
              <a:t> 4 </a:t>
            </a:r>
            <a:r>
              <a:rPr lang="en-US" sz="2400" dirty="0"/>
              <a:t>distinct batches of </a:t>
            </a:r>
            <a:r>
              <a:rPr lang="en-US" sz="2400" b="1" dirty="0"/>
              <a:t>385</a:t>
            </a:r>
            <a:r>
              <a:rPr lang="en-US" sz="2400" dirty="0"/>
              <a:t> recommendations to </a:t>
            </a:r>
            <a:r>
              <a:rPr lang="en-US" sz="2400" b="1" dirty="0"/>
              <a:t>18</a:t>
            </a:r>
            <a:r>
              <a:rPr lang="en-US" sz="2400" dirty="0"/>
              <a:t> Wikiprojects over a </a:t>
            </a:r>
            <a:r>
              <a:rPr lang="en-US" sz="2400" b="1" dirty="0"/>
              <a:t>6</a:t>
            </a:r>
            <a:r>
              <a:rPr lang="en-US" sz="2400" dirty="0"/>
              <a:t>-month period.  </a:t>
            </a:r>
            <a:endParaRPr lang="en-US" sz="1800" b="1" dirty="0"/>
          </a:p>
        </p:txBody>
      </p:sp>
    </p:spTree>
    <p:extLst>
      <p:ext uri="{BB962C8B-B14F-4D97-AF65-F5344CB8AC3E}">
        <p14:creationId xmlns:p14="http://schemas.microsoft.com/office/powerpoint/2010/main" val="267163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762000"/>
          </a:xfrm>
        </p:spPr>
        <p:txBody>
          <a:bodyPr/>
          <a:lstStyle/>
          <a:p>
            <a:r>
              <a:rPr lang="en-US" sz="3200" b="1" dirty="0"/>
              <a:t>VSAD: 5-Step Approach</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53</a:t>
            </a:fld>
            <a:endParaRPr lang="en-US" dirty="0"/>
          </a:p>
        </p:txBody>
      </p:sp>
      <p:sp>
        <p:nvSpPr>
          <p:cNvPr id="6" name="Content Placeholder 1"/>
          <p:cNvSpPr>
            <a:spLocks noGrp="1"/>
          </p:cNvSpPr>
          <p:nvPr>
            <p:ph idx="1"/>
          </p:nvPr>
        </p:nvSpPr>
        <p:spPr>
          <a:xfrm>
            <a:off x="838200" y="1143000"/>
            <a:ext cx="7467600" cy="3559683"/>
          </a:xfrm>
        </p:spPr>
        <p:txBody>
          <a:bodyPr/>
          <a:lstStyle/>
          <a:p>
            <a:pPr marL="0" indent="0">
              <a:buNone/>
            </a:pPr>
            <a:r>
              <a:rPr lang="en-US" sz="2400" b="1" dirty="0"/>
              <a:t>  </a:t>
            </a:r>
            <a:endParaRPr lang="en-US" sz="1800" dirty="0">
              <a:solidFill>
                <a:schemeClr val="accent6">
                  <a:lumMod val="75000"/>
                </a:schemeClr>
              </a:solidFill>
            </a:endParaRPr>
          </a:p>
        </p:txBody>
      </p:sp>
      <p:graphicFrame>
        <p:nvGraphicFramePr>
          <p:cNvPr id="2" name="Diagram 1">
            <a:extLst>
              <a:ext uri="{FF2B5EF4-FFF2-40B4-BE49-F238E27FC236}">
                <a16:creationId xmlns:a16="http://schemas.microsoft.com/office/drawing/2014/main" id="{0D57E789-7957-F24A-9C8E-361A10004057}"/>
              </a:ext>
            </a:extLst>
          </p:cNvPr>
          <p:cNvGraphicFramePr/>
          <p:nvPr>
            <p:extLst>
              <p:ext uri="{D42A27DB-BD31-4B8C-83A1-F6EECF244321}">
                <p14:modId xmlns:p14="http://schemas.microsoft.com/office/powerpoint/2010/main" val="2633968329"/>
              </p:ext>
            </p:extLst>
          </p:nvPr>
        </p:nvGraphicFramePr>
        <p:xfrm>
          <a:off x="1066800" y="922337"/>
          <a:ext cx="7239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858510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4. Iterative Refinement</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54</a:t>
            </a:fld>
            <a:endParaRPr lang="en-US" dirty="0"/>
          </a:p>
        </p:txBody>
      </p:sp>
      <p:pic>
        <p:nvPicPr>
          <p:cNvPr id="5" name="Picture 4">
            <a:extLst>
              <a:ext uri="{FF2B5EF4-FFF2-40B4-BE49-F238E27FC236}">
                <a16:creationId xmlns:a16="http://schemas.microsoft.com/office/drawing/2014/main" id="{C0C52340-7AAD-9E4F-A8F1-83D11E12DC64}"/>
              </a:ext>
            </a:extLst>
          </p:cNvPr>
          <p:cNvPicPr>
            <a:picLocks noChangeAspect="1"/>
          </p:cNvPicPr>
          <p:nvPr/>
        </p:nvPicPr>
        <p:blipFill>
          <a:blip r:embed="rId3"/>
          <a:stretch>
            <a:fillRect/>
          </a:stretch>
        </p:blipFill>
        <p:spPr>
          <a:xfrm>
            <a:off x="9728" y="2057400"/>
            <a:ext cx="9144000" cy="2636704"/>
          </a:xfrm>
          <a:prstGeom prst="rect">
            <a:avLst/>
          </a:prstGeom>
        </p:spPr>
      </p:pic>
      <p:sp>
        <p:nvSpPr>
          <p:cNvPr id="6" name="TextBox 5">
            <a:extLst>
              <a:ext uri="{FF2B5EF4-FFF2-40B4-BE49-F238E27FC236}">
                <a16:creationId xmlns:a16="http://schemas.microsoft.com/office/drawing/2014/main" id="{E1176847-1B5E-2246-8982-6B26DF12F9F7}"/>
              </a:ext>
            </a:extLst>
          </p:cNvPr>
          <p:cNvSpPr txBox="1"/>
          <p:nvPr/>
        </p:nvSpPr>
        <p:spPr>
          <a:xfrm>
            <a:off x="5282339" y="5029200"/>
            <a:ext cx="2642461" cy="646331"/>
          </a:xfrm>
          <a:prstGeom prst="rect">
            <a:avLst/>
          </a:prstGeom>
          <a:noFill/>
        </p:spPr>
        <p:txBody>
          <a:bodyPr wrap="square" rtlCol="0">
            <a:spAutoFit/>
          </a:bodyPr>
          <a:lstStyle/>
          <a:p>
            <a:r>
              <a:rPr lang="en-US" dirty="0"/>
              <a:t>Collect both quantitative and qualitive Feedback</a:t>
            </a:r>
          </a:p>
        </p:txBody>
      </p:sp>
      <p:sp>
        <p:nvSpPr>
          <p:cNvPr id="7" name="Rectangular Callout 6">
            <a:extLst>
              <a:ext uri="{FF2B5EF4-FFF2-40B4-BE49-F238E27FC236}">
                <a16:creationId xmlns:a16="http://schemas.microsoft.com/office/drawing/2014/main" id="{CFC2749C-6636-D04A-A816-4A6DF968FFFB}"/>
              </a:ext>
            </a:extLst>
          </p:cNvPr>
          <p:cNvSpPr/>
          <p:nvPr/>
        </p:nvSpPr>
        <p:spPr>
          <a:xfrm>
            <a:off x="8053387" y="5056187"/>
            <a:ext cx="1004888" cy="609600"/>
          </a:xfrm>
          <a:prstGeom prst="wedgeRectCallout">
            <a:avLst>
              <a:gd name="adj1" fmla="val 14632"/>
              <a:gd name="adj2" fmla="val -13437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Survey link</a:t>
            </a:r>
          </a:p>
        </p:txBody>
      </p:sp>
    </p:spTree>
    <p:extLst>
      <p:ext uri="{BB962C8B-B14F-4D97-AF65-F5344CB8AC3E}">
        <p14:creationId xmlns:p14="http://schemas.microsoft.com/office/powerpoint/2010/main" val="349725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4. Iterative Refinement</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55</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724580" y="1295400"/>
            <a:ext cx="7466240" cy="2133600"/>
          </a:xfrm>
        </p:spPr>
        <p:txBody>
          <a:bodyPr/>
          <a:lstStyle/>
          <a:p>
            <a:pPr marL="0" indent="0">
              <a:buNone/>
            </a:pPr>
            <a:endParaRPr lang="en-US" sz="2400" dirty="0"/>
          </a:p>
          <a:p>
            <a:pPr marL="0" indent="0">
              <a:buNone/>
            </a:pPr>
            <a:r>
              <a:rPr lang="en-US" sz="2400" b="1" dirty="0"/>
              <a:t>Some sample refinement: </a:t>
            </a:r>
          </a:p>
          <a:p>
            <a:pPr>
              <a:buFont typeface="Arial" panose="020B0604020202020204" pitchFamily="34" charset="0"/>
              <a:buChar char="•"/>
            </a:pPr>
            <a:r>
              <a:rPr lang="en-US" sz="2400" dirty="0"/>
              <a:t>Refine algorithm explanations</a:t>
            </a:r>
          </a:p>
          <a:p>
            <a:pPr>
              <a:buFont typeface="Arial" panose="020B0604020202020204" pitchFamily="34" charset="0"/>
              <a:buChar char="•"/>
            </a:pPr>
            <a:r>
              <a:rPr lang="en-US" sz="2400" dirty="0"/>
              <a:t>Add filters to screen out candidate editors who have been blocked, banned, or received warning messages. </a:t>
            </a:r>
          </a:p>
          <a:p>
            <a:pPr>
              <a:buFont typeface="Arial" panose="020B0604020202020204" pitchFamily="34" charset="0"/>
              <a:buChar char="•"/>
            </a:pPr>
            <a:r>
              <a:rPr lang="en-US" sz="2400" dirty="0"/>
              <a:t>Boost thresholds in matching algorithms </a:t>
            </a:r>
          </a:p>
          <a:p>
            <a:pPr>
              <a:buFont typeface="Arial" panose="020B0604020202020204" pitchFamily="34" charset="0"/>
              <a:buChar char="•"/>
            </a:pPr>
            <a:endParaRPr lang="en-US" sz="1800" b="1" dirty="0"/>
          </a:p>
        </p:txBody>
      </p:sp>
    </p:spTree>
    <p:extLst>
      <p:ext uri="{BB962C8B-B14F-4D97-AF65-F5344CB8AC3E}">
        <p14:creationId xmlns:p14="http://schemas.microsoft.com/office/powerpoint/2010/main" val="567499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762000"/>
          </a:xfrm>
        </p:spPr>
        <p:txBody>
          <a:bodyPr/>
          <a:lstStyle/>
          <a:p>
            <a:r>
              <a:rPr lang="en-US" sz="3200" b="1" dirty="0"/>
              <a:t>VSAD: 5-Step Approach</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56</a:t>
            </a:fld>
            <a:endParaRPr lang="en-US" dirty="0"/>
          </a:p>
        </p:txBody>
      </p:sp>
      <p:sp>
        <p:nvSpPr>
          <p:cNvPr id="6" name="Content Placeholder 1"/>
          <p:cNvSpPr>
            <a:spLocks noGrp="1"/>
          </p:cNvSpPr>
          <p:nvPr>
            <p:ph idx="1"/>
          </p:nvPr>
        </p:nvSpPr>
        <p:spPr>
          <a:xfrm>
            <a:off x="838200" y="1143000"/>
            <a:ext cx="7467600" cy="3559683"/>
          </a:xfrm>
        </p:spPr>
        <p:txBody>
          <a:bodyPr/>
          <a:lstStyle/>
          <a:p>
            <a:pPr marL="0" indent="0">
              <a:buNone/>
            </a:pPr>
            <a:r>
              <a:rPr lang="en-US" sz="2400" b="1" dirty="0"/>
              <a:t>  </a:t>
            </a:r>
            <a:endParaRPr lang="en-US" sz="1800" dirty="0">
              <a:solidFill>
                <a:schemeClr val="accent6">
                  <a:lumMod val="75000"/>
                </a:schemeClr>
              </a:solidFill>
            </a:endParaRPr>
          </a:p>
        </p:txBody>
      </p:sp>
      <p:graphicFrame>
        <p:nvGraphicFramePr>
          <p:cNvPr id="2" name="Diagram 1">
            <a:extLst>
              <a:ext uri="{FF2B5EF4-FFF2-40B4-BE49-F238E27FC236}">
                <a16:creationId xmlns:a16="http://schemas.microsoft.com/office/drawing/2014/main" id="{0D57E789-7957-F24A-9C8E-361A10004057}"/>
              </a:ext>
            </a:extLst>
          </p:cNvPr>
          <p:cNvGraphicFramePr/>
          <p:nvPr>
            <p:extLst>
              <p:ext uri="{D42A27DB-BD31-4B8C-83A1-F6EECF244321}">
                <p14:modId xmlns:p14="http://schemas.microsoft.com/office/powerpoint/2010/main" val="2888598739"/>
              </p:ext>
            </p:extLst>
          </p:nvPr>
        </p:nvGraphicFramePr>
        <p:xfrm>
          <a:off x="1066800" y="922337"/>
          <a:ext cx="7239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3566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AAI Evaluation</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57</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724580" y="1676400"/>
            <a:ext cx="7466240" cy="2133600"/>
          </a:xfrm>
        </p:spPr>
        <p:txBody>
          <a:bodyPr/>
          <a:lstStyle/>
          <a:p>
            <a:pPr marL="0" indent="0">
              <a:buNone/>
            </a:pPr>
            <a:r>
              <a:rPr lang="en-US" sz="2400" b="1" dirty="0"/>
              <a:t>Community </a:t>
            </a:r>
            <a:r>
              <a:rPr lang="en-US" sz="2400" b="1" u="sng" dirty="0">
                <a:solidFill>
                  <a:schemeClr val="accent2"/>
                </a:solidFill>
              </a:rPr>
              <a:t>A</a:t>
            </a:r>
            <a:r>
              <a:rPr lang="en-US" sz="2400" b="1" dirty="0"/>
              <a:t>cceptance </a:t>
            </a:r>
            <a:r>
              <a:rPr lang="en-US" sz="2400" dirty="0"/>
              <a:t>(Qualitative)</a:t>
            </a:r>
          </a:p>
          <a:p>
            <a:pPr marL="0" indent="0">
              <a:buNone/>
            </a:pPr>
            <a:endParaRPr lang="en-US" sz="2400" dirty="0"/>
          </a:p>
          <a:p>
            <a:pPr marL="0" indent="0">
              <a:buNone/>
            </a:pPr>
            <a:r>
              <a:rPr lang="en-US" sz="2400" b="1" dirty="0"/>
              <a:t>Algorithm </a:t>
            </a:r>
            <a:r>
              <a:rPr lang="en-US" sz="2400" b="1" u="sng" dirty="0">
                <a:solidFill>
                  <a:schemeClr val="accent2"/>
                </a:solidFill>
              </a:rPr>
              <a:t>A</a:t>
            </a:r>
            <a:r>
              <a:rPr lang="en-US" sz="2400" b="1" dirty="0"/>
              <a:t>ccuracy </a:t>
            </a:r>
            <a:r>
              <a:rPr lang="en-US" sz="2400" dirty="0"/>
              <a:t>(Quantitative)</a:t>
            </a:r>
          </a:p>
          <a:p>
            <a:pPr marL="0" indent="0">
              <a:buNone/>
            </a:pPr>
            <a:endParaRPr lang="en-US" sz="2400" dirty="0"/>
          </a:p>
          <a:p>
            <a:pPr marL="0" indent="0">
              <a:buNone/>
            </a:pPr>
            <a:r>
              <a:rPr lang="en-US" sz="2400" b="1" u="sng" dirty="0">
                <a:solidFill>
                  <a:schemeClr val="accent2"/>
                </a:solidFill>
              </a:rPr>
              <a:t>I</a:t>
            </a:r>
            <a:r>
              <a:rPr lang="en-US" sz="2400" b="1" dirty="0"/>
              <a:t>mpacts on the community </a:t>
            </a:r>
            <a:r>
              <a:rPr lang="en-US" sz="2400" dirty="0"/>
              <a:t>(Quantitative and Qualitative)</a:t>
            </a:r>
          </a:p>
          <a:p>
            <a:pPr marL="0" indent="0">
              <a:buNone/>
            </a:pPr>
            <a:endParaRPr lang="en-US" sz="2400" dirty="0"/>
          </a:p>
          <a:p>
            <a:pPr>
              <a:buFont typeface="Arial" panose="020B0604020202020204" pitchFamily="34" charset="0"/>
              <a:buChar char="•"/>
            </a:pPr>
            <a:endParaRPr lang="en-US" sz="1800" b="1" dirty="0"/>
          </a:p>
        </p:txBody>
      </p:sp>
    </p:spTree>
    <p:extLst>
      <p:ext uri="{BB962C8B-B14F-4D97-AF65-F5344CB8AC3E}">
        <p14:creationId xmlns:p14="http://schemas.microsoft.com/office/powerpoint/2010/main" val="30351920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Acceptance Evaluation</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58</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493837"/>
            <a:ext cx="7466240" cy="2133600"/>
          </a:xfrm>
        </p:spPr>
        <p:txBody>
          <a:bodyPr/>
          <a:lstStyle/>
          <a:p>
            <a:pPr marL="0" indent="0">
              <a:buNone/>
            </a:pPr>
            <a:r>
              <a:rPr lang="en-US" sz="2400" b="1" dirty="0"/>
              <a:t>Interview Quotes from current WP members who tested the tool.</a:t>
            </a:r>
          </a:p>
          <a:p>
            <a:pPr marL="0" indent="0">
              <a:buNone/>
            </a:pPr>
            <a:endParaRPr lang="en-US" sz="1200" b="1" dirty="0"/>
          </a:p>
          <a:p>
            <a:pPr marL="0" indent="0">
              <a:buNone/>
            </a:pPr>
            <a:r>
              <a:rPr lang="en-US" sz="2800" i="1" dirty="0">
                <a:latin typeface="Times" pitchFamily="2" charset="0"/>
              </a:rPr>
              <a:t>“This puts some science behind recommendations, and will be a great supplement to the current processes. We’ve already had new members join thanks to [Researcher]’s tool.”</a:t>
            </a:r>
          </a:p>
          <a:p>
            <a:pPr marL="0" indent="0">
              <a:buNone/>
            </a:pPr>
            <a:endParaRPr lang="en-US" sz="2400" dirty="0"/>
          </a:p>
          <a:p>
            <a:pPr marL="0" indent="0">
              <a:buNone/>
            </a:pPr>
            <a:endParaRPr lang="en-US" sz="2400" dirty="0"/>
          </a:p>
          <a:p>
            <a:pPr>
              <a:buFont typeface="Arial" panose="020B0604020202020204" pitchFamily="34" charset="0"/>
              <a:buChar char="•"/>
            </a:pPr>
            <a:endParaRPr lang="en-US" sz="1800" b="1" dirty="0"/>
          </a:p>
        </p:txBody>
      </p:sp>
    </p:spTree>
    <p:extLst>
      <p:ext uri="{BB962C8B-B14F-4D97-AF65-F5344CB8AC3E}">
        <p14:creationId xmlns:p14="http://schemas.microsoft.com/office/powerpoint/2010/main" val="607740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Acceptance Evaluation</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59</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493837"/>
            <a:ext cx="7466240" cy="2133600"/>
          </a:xfrm>
        </p:spPr>
        <p:txBody>
          <a:bodyPr/>
          <a:lstStyle/>
          <a:p>
            <a:pPr marL="0" indent="0">
              <a:buNone/>
            </a:pPr>
            <a:r>
              <a:rPr lang="en-US" sz="2400" b="1" dirty="0"/>
              <a:t>Interview Quotes from current WP members who tested the tool.</a:t>
            </a:r>
          </a:p>
          <a:p>
            <a:pPr marL="0" indent="0">
              <a:buNone/>
            </a:pPr>
            <a:endParaRPr lang="en-US" sz="1600" i="1" dirty="0">
              <a:latin typeface="Times" pitchFamily="2" charset="0"/>
            </a:endParaRPr>
          </a:p>
          <a:p>
            <a:pPr marL="0" indent="0">
              <a:buNone/>
            </a:pPr>
            <a:r>
              <a:rPr lang="en-US" sz="2800" i="1" dirty="0">
                <a:latin typeface="Times" pitchFamily="2" charset="0"/>
              </a:rPr>
              <a:t>“My experience has been positive. The majority of the recommendations have been </a:t>
            </a:r>
            <a:r>
              <a:rPr lang="en-US" sz="2800" i="1" dirty="0" err="1">
                <a:latin typeface="Times" pitchFamily="2" charset="0"/>
              </a:rPr>
              <a:t>clueful</a:t>
            </a:r>
            <a:r>
              <a:rPr lang="en-US" sz="2800" i="1" dirty="0">
                <a:latin typeface="Times" pitchFamily="2" charset="0"/>
              </a:rPr>
              <a:t> and we’ve had a few positive responses. ” </a:t>
            </a:r>
          </a:p>
          <a:p>
            <a:pPr marL="0" indent="0">
              <a:buNone/>
            </a:pPr>
            <a:endParaRPr lang="en-US" sz="2400" dirty="0"/>
          </a:p>
          <a:p>
            <a:pPr marL="0" indent="0">
              <a:buNone/>
            </a:pPr>
            <a:endParaRPr lang="en-US" sz="2400" dirty="0"/>
          </a:p>
          <a:p>
            <a:pPr>
              <a:buFont typeface="Arial" panose="020B0604020202020204" pitchFamily="34" charset="0"/>
              <a:buChar char="•"/>
            </a:pPr>
            <a:endParaRPr lang="en-US" sz="1800" b="1" dirty="0"/>
          </a:p>
        </p:txBody>
      </p:sp>
    </p:spTree>
    <p:extLst>
      <p:ext uri="{BB962C8B-B14F-4D97-AF65-F5344CB8AC3E}">
        <p14:creationId xmlns:p14="http://schemas.microsoft.com/office/powerpoint/2010/main" val="1640456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6</a:t>
            </a:fld>
            <a:endParaRPr lang="en-US" dirty="0"/>
          </a:p>
        </p:txBody>
      </p:sp>
      <p:sp>
        <p:nvSpPr>
          <p:cNvPr id="9" name="Title 1"/>
          <p:cNvSpPr>
            <a:spLocks noGrp="1"/>
          </p:cNvSpPr>
          <p:nvPr>
            <p:ph type="title"/>
          </p:nvPr>
        </p:nvSpPr>
        <p:spPr>
          <a:xfrm>
            <a:off x="0" y="0"/>
            <a:ext cx="8915400" cy="762000"/>
          </a:xfrm>
        </p:spPr>
        <p:txBody>
          <a:bodyPr/>
          <a:lstStyle/>
          <a:p>
            <a:pPr algn="l"/>
            <a:r>
              <a:rPr lang="en-US" sz="3200" b="1" dirty="0"/>
              <a:t>Aversion of AI Algorithms </a:t>
            </a:r>
          </a:p>
        </p:txBody>
      </p:sp>
      <p:sp>
        <p:nvSpPr>
          <p:cNvPr id="10" name="Content Placeholder 1">
            <a:extLst>
              <a:ext uri="{FF2B5EF4-FFF2-40B4-BE49-F238E27FC236}">
                <a16:creationId xmlns:a16="http://schemas.microsoft.com/office/drawing/2014/main" id="{647D2575-697C-474F-865B-9790FA7BA862}"/>
              </a:ext>
            </a:extLst>
          </p:cNvPr>
          <p:cNvSpPr>
            <a:spLocks noGrp="1"/>
          </p:cNvSpPr>
          <p:nvPr>
            <p:ph idx="1"/>
          </p:nvPr>
        </p:nvSpPr>
        <p:spPr>
          <a:xfrm>
            <a:off x="610960" y="1524000"/>
            <a:ext cx="7466240" cy="4419600"/>
          </a:xfrm>
        </p:spPr>
        <p:txBody>
          <a:bodyPr/>
          <a:lstStyle/>
          <a:p>
            <a:pPr>
              <a:buFont typeface="Arial" panose="020B0604020202020204" pitchFamily="34" charset="0"/>
              <a:buChar char="•"/>
            </a:pPr>
            <a:endParaRPr lang="en-US" sz="1800" dirty="0"/>
          </a:p>
          <a:p>
            <a:pPr marL="0" indent="0">
              <a:buNone/>
            </a:pPr>
            <a:endParaRPr lang="en-US" sz="2400" b="1" dirty="0"/>
          </a:p>
        </p:txBody>
      </p:sp>
      <p:pic>
        <p:nvPicPr>
          <p:cNvPr id="2" name="Picture 1">
            <a:extLst>
              <a:ext uri="{FF2B5EF4-FFF2-40B4-BE49-F238E27FC236}">
                <a16:creationId xmlns:a16="http://schemas.microsoft.com/office/drawing/2014/main" id="{B5855C7D-8514-AA43-9BDF-863AAF25B4B3}"/>
              </a:ext>
            </a:extLst>
          </p:cNvPr>
          <p:cNvPicPr>
            <a:picLocks noChangeAspect="1"/>
          </p:cNvPicPr>
          <p:nvPr/>
        </p:nvPicPr>
        <p:blipFill rotWithShape="1">
          <a:blip r:embed="rId3"/>
          <a:srcRect l="5950" r="4577"/>
          <a:stretch/>
        </p:blipFill>
        <p:spPr>
          <a:xfrm>
            <a:off x="1295400" y="1555879"/>
            <a:ext cx="6477000" cy="4070230"/>
          </a:xfrm>
          <a:prstGeom prst="rect">
            <a:avLst/>
          </a:prstGeom>
        </p:spPr>
      </p:pic>
    </p:spTree>
    <p:extLst>
      <p:ext uri="{BB962C8B-B14F-4D97-AF65-F5344CB8AC3E}">
        <p14:creationId xmlns:p14="http://schemas.microsoft.com/office/powerpoint/2010/main" val="22388814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Acceptance Evaluation</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60</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493837"/>
            <a:ext cx="7466240" cy="2133600"/>
          </a:xfrm>
        </p:spPr>
        <p:txBody>
          <a:bodyPr/>
          <a:lstStyle/>
          <a:p>
            <a:pPr marL="0" indent="0">
              <a:buNone/>
            </a:pPr>
            <a:r>
              <a:rPr lang="en-US" sz="2400" b="1" dirty="0"/>
              <a:t>Message from new members who were invited to join the WP.</a:t>
            </a:r>
          </a:p>
          <a:p>
            <a:pPr marL="0" indent="0">
              <a:buNone/>
            </a:pPr>
            <a:endParaRPr lang="en-US" sz="1600" b="1" dirty="0"/>
          </a:p>
          <a:p>
            <a:pPr marL="0" indent="0">
              <a:buNone/>
            </a:pPr>
            <a:r>
              <a:rPr lang="en-US" sz="2800" i="1" dirty="0">
                <a:latin typeface="Times" pitchFamily="2" charset="0"/>
              </a:rPr>
              <a:t>“Hi [Anonymized], This is [Anonymized]. Thank you for reaching out to me and thank you for informing me about the WikiProject Africa talk page… I appreciate it. </a:t>
            </a:r>
            <a:endParaRPr lang="en-US" sz="2400" i="1" dirty="0">
              <a:latin typeface="Times" pitchFamily="2" charset="0"/>
            </a:endParaRPr>
          </a:p>
          <a:p>
            <a:pPr marL="0" indent="0">
              <a:buNone/>
            </a:pPr>
            <a:endParaRPr lang="en-US" sz="2400" dirty="0"/>
          </a:p>
          <a:p>
            <a:pPr marL="0" indent="0">
              <a:buNone/>
            </a:pPr>
            <a:endParaRPr lang="en-US" sz="2400" dirty="0"/>
          </a:p>
          <a:p>
            <a:pPr>
              <a:buFont typeface="Arial" panose="020B0604020202020204" pitchFamily="34" charset="0"/>
              <a:buChar char="•"/>
            </a:pPr>
            <a:endParaRPr lang="en-US" sz="1800" b="1" dirty="0"/>
          </a:p>
        </p:txBody>
      </p:sp>
    </p:spTree>
    <p:extLst>
      <p:ext uri="{BB962C8B-B14F-4D97-AF65-F5344CB8AC3E}">
        <p14:creationId xmlns:p14="http://schemas.microsoft.com/office/powerpoint/2010/main" val="95067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Acceptance Evaluation</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61</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493837"/>
            <a:ext cx="7466240" cy="2133600"/>
          </a:xfrm>
        </p:spPr>
        <p:txBody>
          <a:bodyPr/>
          <a:lstStyle/>
          <a:p>
            <a:pPr marL="0" indent="0">
              <a:buNone/>
            </a:pPr>
            <a:r>
              <a:rPr lang="en-US" sz="2400" b="1" dirty="0"/>
              <a:t>Feedback from the general Wikipedia community:</a:t>
            </a:r>
          </a:p>
          <a:p>
            <a:pPr marL="0" indent="0">
              <a:buNone/>
            </a:pPr>
            <a:r>
              <a:rPr lang="en-US" sz="2400" dirty="0"/>
              <a:t>Created a Signpost to describe our project</a:t>
            </a:r>
            <a:r>
              <a:rPr lang="en-US" sz="1600" dirty="0"/>
              <a:t> </a:t>
            </a:r>
          </a:p>
          <a:p>
            <a:pPr marL="0" indent="0">
              <a:buNone/>
            </a:pPr>
            <a:endParaRPr lang="en-US" sz="2400" dirty="0"/>
          </a:p>
          <a:p>
            <a:pPr marL="0" indent="0">
              <a:buNone/>
            </a:pPr>
            <a:endParaRPr lang="en-US" sz="2400" dirty="0"/>
          </a:p>
          <a:p>
            <a:pPr>
              <a:buFont typeface="Arial" panose="020B0604020202020204" pitchFamily="34" charset="0"/>
              <a:buChar char="•"/>
            </a:pPr>
            <a:endParaRPr lang="en-US" sz="1800" b="1" dirty="0"/>
          </a:p>
        </p:txBody>
      </p:sp>
    </p:spTree>
    <p:extLst>
      <p:ext uri="{BB962C8B-B14F-4D97-AF65-F5344CB8AC3E}">
        <p14:creationId xmlns:p14="http://schemas.microsoft.com/office/powerpoint/2010/main" val="18489005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AAI Evaluation: Community Acceptance</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62</a:t>
            </a:fld>
            <a:endParaRPr lang="en-US" dirty="0"/>
          </a:p>
        </p:txBody>
      </p:sp>
      <p:pic>
        <p:nvPicPr>
          <p:cNvPr id="7" name="Picture 6">
            <a:extLst>
              <a:ext uri="{FF2B5EF4-FFF2-40B4-BE49-F238E27FC236}">
                <a16:creationId xmlns:a16="http://schemas.microsoft.com/office/drawing/2014/main" id="{E304456B-1E2F-9F40-AD43-5BC8BF159A03}"/>
              </a:ext>
            </a:extLst>
          </p:cNvPr>
          <p:cNvPicPr>
            <a:picLocks noChangeAspect="1"/>
          </p:cNvPicPr>
          <p:nvPr/>
        </p:nvPicPr>
        <p:blipFill>
          <a:blip r:embed="rId3"/>
          <a:stretch>
            <a:fillRect/>
          </a:stretch>
        </p:blipFill>
        <p:spPr>
          <a:xfrm>
            <a:off x="0" y="124934"/>
            <a:ext cx="9144000" cy="6367941"/>
          </a:xfrm>
          <a:prstGeom prst="rect">
            <a:avLst/>
          </a:prstGeom>
        </p:spPr>
      </p:pic>
      <p:sp>
        <p:nvSpPr>
          <p:cNvPr id="5" name="Rectangular Callout 4">
            <a:extLst>
              <a:ext uri="{FF2B5EF4-FFF2-40B4-BE49-F238E27FC236}">
                <a16:creationId xmlns:a16="http://schemas.microsoft.com/office/drawing/2014/main" id="{741B6FF2-D18B-EF49-9F15-3C35A38868C4}"/>
              </a:ext>
            </a:extLst>
          </p:cNvPr>
          <p:cNvSpPr/>
          <p:nvPr/>
        </p:nvSpPr>
        <p:spPr>
          <a:xfrm>
            <a:off x="4800600" y="2209800"/>
            <a:ext cx="3429000" cy="381000"/>
          </a:xfrm>
          <a:prstGeom prst="wedgeRectCallout">
            <a:avLst>
              <a:gd name="adj1" fmla="val -60756"/>
              <a:gd name="adj2" fmla="val -8441"/>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t>Very interesting. </a:t>
            </a:r>
          </a:p>
        </p:txBody>
      </p:sp>
      <p:sp>
        <p:nvSpPr>
          <p:cNvPr id="6" name="Rectangular Callout 5">
            <a:extLst>
              <a:ext uri="{FF2B5EF4-FFF2-40B4-BE49-F238E27FC236}">
                <a16:creationId xmlns:a16="http://schemas.microsoft.com/office/drawing/2014/main" id="{495D8402-5E30-0446-9311-9D9E5CB108E3}"/>
              </a:ext>
            </a:extLst>
          </p:cNvPr>
          <p:cNvSpPr/>
          <p:nvPr/>
        </p:nvSpPr>
        <p:spPr>
          <a:xfrm>
            <a:off x="3086100" y="2927904"/>
            <a:ext cx="3429000" cy="381000"/>
          </a:xfrm>
          <a:prstGeom prst="wedgeRectCallout">
            <a:avLst>
              <a:gd name="adj1" fmla="val -81920"/>
              <a:gd name="adj2" fmla="val -6939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t>Amazing creation. </a:t>
            </a:r>
          </a:p>
        </p:txBody>
      </p:sp>
      <p:sp>
        <p:nvSpPr>
          <p:cNvPr id="8" name="Rectangular Callout 7">
            <a:extLst>
              <a:ext uri="{FF2B5EF4-FFF2-40B4-BE49-F238E27FC236}">
                <a16:creationId xmlns:a16="http://schemas.microsoft.com/office/drawing/2014/main" id="{5BBDD917-21F5-A044-BC24-E8704EF19C06}"/>
              </a:ext>
            </a:extLst>
          </p:cNvPr>
          <p:cNvSpPr/>
          <p:nvPr/>
        </p:nvSpPr>
        <p:spPr>
          <a:xfrm>
            <a:off x="3276600" y="4953000"/>
            <a:ext cx="4800600" cy="1174750"/>
          </a:xfrm>
          <a:prstGeom prst="wedgeRectCallout">
            <a:avLst>
              <a:gd name="adj1" fmla="val -81920"/>
              <a:gd name="adj2" fmla="val -69393"/>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t>I am really excited by the potential for routing editors towards active, subject focused working groups. </a:t>
            </a:r>
          </a:p>
        </p:txBody>
      </p:sp>
    </p:spTree>
    <p:extLst>
      <p:ext uri="{BB962C8B-B14F-4D97-AF65-F5344CB8AC3E}">
        <p14:creationId xmlns:p14="http://schemas.microsoft.com/office/powerpoint/2010/main" val="154078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Acceptance Evaluation</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63</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493837"/>
            <a:ext cx="7466240" cy="2133600"/>
          </a:xfrm>
        </p:spPr>
        <p:txBody>
          <a:bodyPr/>
          <a:lstStyle/>
          <a:p>
            <a:pPr marL="0" indent="0">
              <a:buNone/>
            </a:pPr>
            <a:r>
              <a:rPr lang="en-US" sz="2400" b="1" dirty="0"/>
              <a:t>Positive influence on the relationship between Wikipedia community and research community</a:t>
            </a:r>
            <a:r>
              <a:rPr lang="en-US" sz="1600" b="1" dirty="0"/>
              <a:t> </a:t>
            </a:r>
          </a:p>
          <a:p>
            <a:pPr marL="0" indent="0">
              <a:buNone/>
            </a:pPr>
            <a:endParaRPr lang="en-US" sz="2400" dirty="0"/>
          </a:p>
          <a:p>
            <a:pPr marL="0" indent="0">
              <a:buNone/>
            </a:pPr>
            <a:endParaRPr lang="en-US" sz="2400" dirty="0"/>
          </a:p>
          <a:p>
            <a:pPr>
              <a:buFont typeface="Arial" panose="020B0604020202020204" pitchFamily="34" charset="0"/>
              <a:buChar char="•"/>
            </a:pPr>
            <a:endParaRPr lang="en-US" sz="1800" b="1" dirty="0"/>
          </a:p>
        </p:txBody>
      </p:sp>
    </p:spTree>
    <p:extLst>
      <p:ext uri="{BB962C8B-B14F-4D97-AF65-F5344CB8AC3E}">
        <p14:creationId xmlns:p14="http://schemas.microsoft.com/office/powerpoint/2010/main" val="35017984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A3DE9F-DFB3-244D-8544-01E96A86C98B}"/>
              </a:ext>
            </a:extLst>
          </p:cNvPr>
          <p:cNvSpPr>
            <a:spLocks noGrp="1"/>
          </p:cNvSpPr>
          <p:nvPr>
            <p:ph idx="1"/>
          </p:nvPr>
        </p:nvSpPr>
        <p:spPr/>
        <p:txBody>
          <a:bodyPr/>
          <a:lstStyle/>
          <a:p>
            <a:endParaRPr lang="en-US"/>
          </a:p>
        </p:txBody>
      </p:sp>
      <p:sp>
        <p:nvSpPr>
          <p:cNvPr id="3" name="Title 2">
            <a:extLst>
              <a:ext uri="{FF2B5EF4-FFF2-40B4-BE49-F238E27FC236}">
                <a16:creationId xmlns:a16="http://schemas.microsoft.com/office/drawing/2014/main" id="{DD85C255-D3F3-C845-AAC3-EE3876F928C9}"/>
              </a:ext>
            </a:extLst>
          </p:cNvPr>
          <p:cNvSpPr>
            <a:spLocks noGrp="1"/>
          </p:cNvSpPr>
          <p:nvPr>
            <p:ph type="title"/>
          </p:nvPr>
        </p:nvSpPr>
        <p:spPr/>
        <p:txBody>
          <a:bodyPr/>
          <a:lstStyle/>
          <a:p>
            <a:r>
              <a:rPr lang="en-US" sz="3200" b="1" dirty="0">
                <a:solidFill>
                  <a:prstClr val="white"/>
                </a:solidFill>
              </a:rPr>
              <a:t>Step 5. </a:t>
            </a:r>
            <a:r>
              <a:rPr lang="en-US" sz="3200" b="1" dirty="0"/>
              <a:t>Acceptance Evaluation</a:t>
            </a:r>
            <a:endParaRPr lang="en-US" dirty="0"/>
          </a:p>
        </p:txBody>
      </p:sp>
      <p:sp>
        <p:nvSpPr>
          <p:cNvPr id="4" name="Slide Number Placeholder 3">
            <a:extLst>
              <a:ext uri="{FF2B5EF4-FFF2-40B4-BE49-F238E27FC236}">
                <a16:creationId xmlns:a16="http://schemas.microsoft.com/office/drawing/2014/main" id="{5BBEA495-1349-EC4E-81F2-DDB26902501A}"/>
              </a:ext>
            </a:extLst>
          </p:cNvPr>
          <p:cNvSpPr>
            <a:spLocks noGrp="1"/>
          </p:cNvSpPr>
          <p:nvPr>
            <p:ph type="sldNum" sz="quarter" idx="12"/>
          </p:nvPr>
        </p:nvSpPr>
        <p:spPr/>
        <p:txBody>
          <a:bodyPr/>
          <a:lstStyle/>
          <a:p>
            <a:pPr>
              <a:defRPr/>
            </a:pPr>
            <a:fld id="{5BC7FEBF-A170-470C-A369-F0D066FB58E5}" type="slidenum">
              <a:rPr lang="en-US" smtClean="0"/>
              <a:pPr>
                <a:defRPr/>
              </a:pPr>
              <a:t>64</a:t>
            </a:fld>
            <a:endParaRPr lang="en-US" dirty="0"/>
          </a:p>
        </p:txBody>
      </p:sp>
      <p:pic>
        <p:nvPicPr>
          <p:cNvPr id="5" name="Picture 4">
            <a:extLst>
              <a:ext uri="{FF2B5EF4-FFF2-40B4-BE49-F238E27FC236}">
                <a16:creationId xmlns:a16="http://schemas.microsoft.com/office/drawing/2014/main" id="{E52988FE-A377-204A-86C1-873D690B6938}"/>
              </a:ext>
            </a:extLst>
          </p:cNvPr>
          <p:cNvPicPr>
            <a:picLocks noChangeAspect="1"/>
          </p:cNvPicPr>
          <p:nvPr/>
        </p:nvPicPr>
        <p:blipFill>
          <a:blip r:embed="rId3"/>
          <a:stretch>
            <a:fillRect/>
          </a:stretch>
        </p:blipFill>
        <p:spPr>
          <a:xfrm>
            <a:off x="0" y="831060"/>
            <a:ext cx="9144000" cy="5295103"/>
          </a:xfrm>
          <a:prstGeom prst="rect">
            <a:avLst/>
          </a:prstGeom>
        </p:spPr>
      </p:pic>
      <p:sp>
        <p:nvSpPr>
          <p:cNvPr id="6" name="Rectangular Callout 5">
            <a:extLst>
              <a:ext uri="{FF2B5EF4-FFF2-40B4-BE49-F238E27FC236}">
                <a16:creationId xmlns:a16="http://schemas.microsoft.com/office/drawing/2014/main" id="{726C4DDB-76A6-C044-822F-474F96D376DF}"/>
              </a:ext>
            </a:extLst>
          </p:cNvPr>
          <p:cNvSpPr/>
          <p:nvPr/>
        </p:nvSpPr>
        <p:spPr>
          <a:xfrm>
            <a:off x="3657600" y="2514600"/>
            <a:ext cx="4952999" cy="1143000"/>
          </a:xfrm>
          <a:prstGeom prst="wedgeRectCallout">
            <a:avLst>
              <a:gd name="adj1" fmla="val -82637"/>
              <a:gd name="adj2" fmla="val 2584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t>One editor argued for banning all experimental research on Wikipedia</a:t>
            </a:r>
          </a:p>
        </p:txBody>
      </p:sp>
      <p:sp>
        <p:nvSpPr>
          <p:cNvPr id="7" name="Rectangular Callout 6">
            <a:extLst>
              <a:ext uri="{FF2B5EF4-FFF2-40B4-BE49-F238E27FC236}">
                <a16:creationId xmlns:a16="http://schemas.microsoft.com/office/drawing/2014/main" id="{06961A52-D13E-694C-969A-BB624DCF5991}"/>
              </a:ext>
            </a:extLst>
          </p:cNvPr>
          <p:cNvSpPr/>
          <p:nvPr/>
        </p:nvSpPr>
        <p:spPr>
          <a:xfrm>
            <a:off x="3657601" y="4024312"/>
            <a:ext cx="4953000" cy="2101851"/>
          </a:xfrm>
          <a:prstGeom prst="wedgeRectCallout">
            <a:avLst>
              <a:gd name="adj1" fmla="val -82637"/>
              <a:gd name="adj2" fmla="val 25845"/>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b="1" dirty="0">
                <a:solidFill>
                  <a:schemeClr val="accent2"/>
                </a:solidFill>
              </a:rPr>
              <a:t>“There are a number of experiments done in good faith to increase the quality of the project or the experience of editors, editor retention, etc. (not necessitating controversial editing). An example of a recent one is [researcher]'s WikiProject editor recommendations”</a:t>
            </a:r>
          </a:p>
        </p:txBody>
      </p:sp>
    </p:spTree>
    <p:extLst>
      <p:ext uri="{BB962C8B-B14F-4D97-AF65-F5344CB8AC3E}">
        <p14:creationId xmlns:p14="http://schemas.microsoft.com/office/powerpoint/2010/main" val="93320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AAI Evaluation</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65</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724580" y="1676400"/>
            <a:ext cx="7466240" cy="2133600"/>
          </a:xfrm>
        </p:spPr>
        <p:txBody>
          <a:bodyPr/>
          <a:lstStyle/>
          <a:p>
            <a:pPr marL="0" indent="0">
              <a:buNone/>
            </a:pPr>
            <a:r>
              <a:rPr lang="en-US" sz="2400" dirty="0"/>
              <a:t>Community </a:t>
            </a:r>
            <a:r>
              <a:rPr lang="en-US" sz="2400" b="1" u="sng" dirty="0">
                <a:solidFill>
                  <a:schemeClr val="accent2"/>
                </a:solidFill>
              </a:rPr>
              <a:t>A</a:t>
            </a:r>
            <a:r>
              <a:rPr lang="en-US" sz="2400" dirty="0"/>
              <a:t>cceptance</a:t>
            </a:r>
          </a:p>
          <a:p>
            <a:pPr marL="0" indent="0">
              <a:buNone/>
            </a:pPr>
            <a:endParaRPr lang="en-US" sz="2400" dirty="0"/>
          </a:p>
          <a:p>
            <a:pPr marL="0" indent="0">
              <a:buNone/>
            </a:pPr>
            <a:r>
              <a:rPr lang="en-US" sz="2400" dirty="0"/>
              <a:t>Algorithm </a:t>
            </a:r>
            <a:r>
              <a:rPr lang="en-US" sz="2400" b="1" u="sng" dirty="0">
                <a:solidFill>
                  <a:schemeClr val="accent2"/>
                </a:solidFill>
              </a:rPr>
              <a:t>A</a:t>
            </a:r>
            <a:r>
              <a:rPr lang="en-US" sz="2400" dirty="0"/>
              <a:t>ccuracy</a:t>
            </a:r>
          </a:p>
          <a:p>
            <a:pPr marL="0" indent="0">
              <a:buNone/>
            </a:pPr>
            <a:endParaRPr lang="en-US" sz="2400" dirty="0"/>
          </a:p>
          <a:p>
            <a:pPr marL="0" indent="0">
              <a:buNone/>
            </a:pPr>
            <a:r>
              <a:rPr lang="en-US" sz="2400" b="1" u="sng" dirty="0">
                <a:solidFill>
                  <a:schemeClr val="accent2"/>
                </a:solidFill>
              </a:rPr>
              <a:t>I</a:t>
            </a:r>
            <a:r>
              <a:rPr lang="en-US" sz="2400" dirty="0"/>
              <a:t>mpacts on the community</a:t>
            </a:r>
          </a:p>
          <a:p>
            <a:pPr marL="0" indent="0">
              <a:buNone/>
            </a:pPr>
            <a:endParaRPr lang="en-US" sz="2400" dirty="0"/>
          </a:p>
          <a:p>
            <a:pPr>
              <a:buFont typeface="Arial" panose="020B0604020202020204" pitchFamily="34" charset="0"/>
              <a:buChar char="•"/>
            </a:pPr>
            <a:endParaRPr lang="en-US" sz="1800" b="1" dirty="0"/>
          </a:p>
        </p:txBody>
      </p:sp>
      <p:pic>
        <p:nvPicPr>
          <p:cNvPr id="6" name="Picture 5">
            <a:extLst>
              <a:ext uri="{FF2B5EF4-FFF2-40B4-BE49-F238E27FC236}">
                <a16:creationId xmlns:a16="http://schemas.microsoft.com/office/drawing/2014/main" id="{BE568748-6841-D44A-80CE-2FA1D8347905}"/>
              </a:ext>
            </a:extLst>
          </p:cNvPr>
          <p:cNvPicPr>
            <a:picLocks noChangeAspect="1"/>
          </p:cNvPicPr>
          <p:nvPr/>
        </p:nvPicPr>
        <p:blipFill>
          <a:blip r:embed="rId3"/>
          <a:stretch>
            <a:fillRect/>
          </a:stretch>
        </p:blipFill>
        <p:spPr>
          <a:xfrm>
            <a:off x="5486400" y="1657350"/>
            <a:ext cx="805833" cy="609600"/>
          </a:xfrm>
          <a:prstGeom prst="rect">
            <a:avLst/>
          </a:prstGeom>
        </p:spPr>
      </p:pic>
    </p:spTree>
    <p:extLst>
      <p:ext uri="{BB962C8B-B14F-4D97-AF65-F5344CB8AC3E}">
        <p14:creationId xmlns:p14="http://schemas.microsoft.com/office/powerpoint/2010/main" val="12558594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Accuracy Evaluation</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66</a:t>
            </a:fld>
            <a:endParaRPr lang="en-US" dirty="0"/>
          </a:p>
        </p:txBody>
      </p:sp>
      <p:graphicFrame>
        <p:nvGraphicFramePr>
          <p:cNvPr id="7" name="Table 6">
            <a:extLst>
              <a:ext uri="{FF2B5EF4-FFF2-40B4-BE49-F238E27FC236}">
                <a16:creationId xmlns:a16="http://schemas.microsoft.com/office/drawing/2014/main" id="{C7C13044-68D1-2A40-BA01-15DB494CBC55}"/>
              </a:ext>
            </a:extLst>
          </p:cNvPr>
          <p:cNvGraphicFramePr>
            <a:graphicFrameLocks noGrp="1"/>
          </p:cNvGraphicFramePr>
          <p:nvPr>
            <p:extLst>
              <p:ext uri="{D42A27DB-BD31-4B8C-83A1-F6EECF244321}">
                <p14:modId xmlns:p14="http://schemas.microsoft.com/office/powerpoint/2010/main" val="4154445053"/>
              </p:ext>
            </p:extLst>
          </p:nvPr>
        </p:nvGraphicFramePr>
        <p:xfrm>
          <a:off x="838200" y="2392997"/>
          <a:ext cx="7239000" cy="2468880"/>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2884813198"/>
                    </a:ext>
                  </a:extLst>
                </a:gridCol>
                <a:gridCol w="1447800">
                  <a:extLst>
                    <a:ext uri="{9D8B030D-6E8A-4147-A177-3AD203B41FA5}">
                      <a16:colId xmlns:a16="http://schemas.microsoft.com/office/drawing/2014/main" val="1416728839"/>
                    </a:ext>
                  </a:extLst>
                </a:gridCol>
                <a:gridCol w="1447800">
                  <a:extLst>
                    <a:ext uri="{9D8B030D-6E8A-4147-A177-3AD203B41FA5}">
                      <a16:colId xmlns:a16="http://schemas.microsoft.com/office/drawing/2014/main" val="956857460"/>
                    </a:ext>
                  </a:extLst>
                </a:gridCol>
                <a:gridCol w="1447800">
                  <a:extLst>
                    <a:ext uri="{9D8B030D-6E8A-4147-A177-3AD203B41FA5}">
                      <a16:colId xmlns:a16="http://schemas.microsoft.com/office/drawing/2014/main" val="616942241"/>
                    </a:ext>
                  </a:extLst>
                </a:gridCol>
                <a:gridCol w="1447800">
                  <a:extLst>
                    <a:ext uri="{9D8B030D-6E8A-4147-A177-3AD203B41FA5}">
                      <a16:colId xmlns:a16="http://schemas.microsoft.com/office/drawing/2014/main" val="4003805770"/>
                    </a:ext>
                  </a:extLst>
                </a:gridCol>
              </a:tblGrid>
              <a:tr h="370840">
                <a:tc>
                  <a:txBody>
                    <a:bodyPr/>
                    <a:lstStyle/>
                    <a:p>
                      <a:pPr algn="ctr"/>
                      <a:endParaRPr lang="en-US" sz="2400" dirty="0"/>
                    </a:p>
                  </a:txBody>
                  <a:tcPr anchor="ctr"/>
                </a:tc>
                <a:tc>
                  <a:txBody>
                    <a:bodyPr/>
                    <a:lstStyle/>
                    <a:p>
                      <a:pPr algn="ctr"/>
                      <a:r>
                        <a:rPr lang="en-US" sz="2400" dirty="0"/>
                        <a:t>Rule-based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effectLst/>
                          <a:latin typeface="+mn-lt"/>
                          <a:ea typeface="+mn-ea"/>
                          <a:cs typeface="+mn-cs"/>
                        </a:rPr>
                        <a:t>Category-based </a:t>
                      </a:r>
                      <a:endParaRPr 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effectLst/>
                          <a:latin typeface="+mn-lt"/>
                          <a:ea typeface="+mn-ea"/>
                          <a:cs typeface="+mn-cs"/>
                        </a:rPr>
                        <a:t>Bonds-based </a:t>
                      </a:r>
                      <a:endParaRPr 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effectLst/>
                          <a:latin typeface="+mn-lt"/>
                          <a:ea typeface="+mn-ea"/>
                          <a:cs typeface="+mn-cs"/>
                        </a:rPr>
                        <a:t>Co-edit-based </a:t>
                      </a:r>
                      <a:endParaRPr lang="en-US" sz="2400" dirty="0"/>
                    </a:p>
                  </a:txBody>
                  <a:tcPr anchor="ctr"/>
                </a:tc>
                <a:extLst>
                  <a:ext uri="{0D108BD9-81ED-4DB2-BD59-A6C34878D82A}">
                    <a16:rowId xmlns:a16="http://schemas.microsoft.com/office/drawing/2014/main" val="265392421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Avg. Ratings </a:t>
                      </a:r>
                      <a:endParaRPr lang="en-US" sz="2400" dirty="0"/>
                    </a:p>
                  </a:txBody>
                  <a:tcPr anchor="ctr"/>
                </a:tc>
                <a:tc>
                  <a:txBody>
                    <a:bodyPr/>
                    <a:lstStyle/>
                    <a:p>
                      <a:pPr algn="ctr"/>
                      <a:r>
                        <a:rPr lang="en-US" sz="2400" dirty="0"/>
                        <a:t>3.24</a:t>
                      </a:r>
                    </a:p>
                  </a:txBody>
                  <a:tcPr anchor="ctr"/>
                </a:tc>
                <a:tc>
                  <a:txBody>
                    <a:bodyPr/>
                    <a:lstStyle/>
                    <a:p>
                      <a:pPr algn="ctr"/>
                      <a:r>
                        <a:rPr lang="en-US" sz="2400" dirty="0"/>
                        <a:t>2.36</a:t>
                      </a:r>
                    </a:p>
                  </a:txBody>
                  <a:tcPr anchor="ctr"/>
                </a:tc>
                <a:tc>
                  <a:txBody>
                    <a:bodyPr/>
                    <a:lstStyle/>
                    <a:p>
                      <a:pPr algn="ctr"/>
                      <a:r>
                        <a:rPr lang="en-US" sz="2400" dirty="0"/>
                        <a:t>2.33</a:t>
                      </a:r>
                    </a:p>
                  </a:txBody>
                  <a:tcPr anchor="ctr"/>
                </a:tc>
                <a:tc>
                  <a:txBody>
                    <a:bodyPr/>
                    <a:lstStyle/>
                    <a:p>
                      <a:pPr algn="ctr"/>
                      <a:r>
                        <a:rPr lang="en-US" sz="2400" dirty="0"/>
                        <a:t>2.76</a:t>
                      </a:r>
                    </a:p>
                  </a:txBody>
                  <a:tcPr anchor="ctr"/>
                </a:tc>
                <a:extLst>
                  <a:ext uri="{0D108BD9-81ED-4DB2-BD59-A6C34878D82A}">
                    <a16:rowId xmlns:a16="http://schemas.microsoft.com/office/drawing/2014/main" val="240452680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Invitation Rates </a:t>
                      </a:r>
                      <a:endParaRPr lang="en-US" sz="2400" dirty="0"/>
                    </a:p>
                  </a:txBody>
                  <a:tcPr anchor="ctr"/>
                </a:tc>
                <a:tc>
                  <a:txBody>
                    <a:bodyPr/>
                    <a:lstStyle/>
                    <a:p>
                      <a:pPr algn="ctr"/>
                      <a:r>
                        <a:rPr lang="en-US" sz="2400" dirty="0"/>
                        <a:t>47%</a:t>
                      </a:r>
                    </a:p>
                  </a:txBody>
                  <a:tcPr anchor="ctr"/>
                </a:tc>
                <a:tc>
                  <a:txBody>
                    <a:bodyPr/>
                    <a:lstStyle/>
                    <a:p>
                      <a:pPr algn="ctr"/>
                      <a:r>
                        <a:rPr lang="en-US" sz="2400" dirty="0"/>
                        <a:t>16%</a:t>
                      </a:r>
                    </a:p>
                  </a:txBody>
                  <a:tcPr anchor="ctr"/>
                </a:tc>
                <a:tc>
                  <a:txBody>
                    <a:bodyPr/>
                    <a:lstStyle/>
                    <a:p>
                      <a:pPr algn="ctr"/>
                      <a:r>
                        <a:rPr lang="en-US" sz="2400" dirty="0"/>
                        <a:t>22%</a:t>
                      </a:r>
                    </a:p>
                  </a:txBody>
                  <a:tcPr anchor="ctr"/>
                </a:tc>
                <a:tc>
                  <a:txBody>
                    <a:bodyPr/>
                    <a:lstStyle/>
                    <a:p>
                      <a:pPr algn="ctr"/>
                      <a:r>
                        <a:rPr lang="en-US" sz="2400" dirty="0"/>
                        <a:t>28%</a:t>
                      </a:r>
                    </a:p>
                  </a:txBody>
                  <a:tcPr anchor="ctr"/>
                </a:tc>
                <a:extLst>
                  <a:ext uri="{0D108BD9-81ED-4DB2-BD59-A6C34878D82A}">
                    <a16:rowId xmlns:a16="http://schemas.microsoft.com/office/drawing/2014/main" val="2334543454"/>
                  </a:ext>
                </a:extLst>
              </a:tr>
            </a:tbl>
          </a:graphicData>
        </a:graphic>
      </p:graphicFrame>
      <p:sp>
        <p:nvSpPr>
          <p:cNvPr id="8" name="Content Placeholder 1">
            <a:extLst>
              <a:ext uri="{FF2B5EF4-FFF2-40B4-BE49-F238E27FC236}">
                <a16:creationId xmlns:a16="http://schemas.microsoft.com/office/drawing/2014/main" id="{EC574621-21F7-9F41-AAFB-1DB82429E68C}"/>
              </a:ext>
            </a:extLst>
          </p:cNvPr>
          <p:cNvSpPr>
            <a:spLocks noGrp="1"/>
          </p:cNvSpPr>
          <p:nvPr>
            <p:ph idx="1"/>
          </p:nvPr>
        </p:nvSpPr>
        <p:spPr>
          <a:xfrm>
            <a:off x="610960" y="1676400"/>
            <a:ext cx="7466240" cy="2133600"/>
          </a:xfrm>
        </p:spPr>
        <p:txBody>
          <a:bodyPr/>
          <a:lstStyle/>
          <a:p>
            <a:pPr marL="0" indent="0" algn="ctr">
              <a:buNone/>
            </a:pPr>
            <a:r>
              <a:rPr lang="en-US" sz="2400" b="1" dirty="0"/>
              <a:t>Algorithm Types</a:t>
            </a:r>
            <a:endParaRPr lang="en-US" sz="2400" dirty="0"/>
          </a:p>
          <a:p>
            <a:pPr marL="0" indent="0">
              <a:buNone/>
            </a:pPr>
            <a:endParaRPr lang="en-US" sz="2400" dirty="0"/>
          </a:p>
          <a:p>
            <a:pPr>
              <a:buFont typeface="Arial" panose="020B0604020202020204" pitchFamily="34" charset="0"/>
              <a:buChar char="•"/>
            </a:pPr>
            <a:endParaRPr lang="en-US" sz="1800" b="1" dirty="0"/>
          </a:p>
        </p:txBody>
      </p:sp>
    </p:spTree>
    <p:extLst>
      <p:ext uri="{BB962C8B-B14F-4D97-AF65-F5344CB8AC3E}">
        <p14:creationId xmlns:p14="http://schemas.microsoft.com/office/powerpoint/2010/main" val="273163537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Accuracy Evaluation</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67</a:t>
            </a:fld>
            <a:endParaRPr lang="en-US" dirty="0"/>
          </a:p>
        </p:txBody>
      </p:sp>
      <p:graphicFrame>
        <p:nvGraphicFramePr>
          <p:cNvPr id="7" name="Table 6">
            <a:extLst>
              <a:ext uri="{FF2B5EF4-FFF2-40B4-BE49-F238E27FC236}">
                <a16:creationId xmlns:a16="http://schemas.microsoft.com/office/drawing/2014/main" id="{C7C13044-68D1-2A40-BA01-15DB494CBC55}"/>
              </a:ext>
            </a:extLst>
          </p:cNvPr>
          <p:cNvGraphicFramePr>
            <a:graphicFrameLocks noGrp="1"/>
          </p:cNvGraphicFramePr>
          <p:nvPr>
            <p:extLst>
              <p:ext uri="{D42A27DB-BD31-4B8C-83A1-F6EECF244321}">
                <p14:modId xmlns:p14="http://schemas.microsoft.com/office/powerpoint/2010/main" val="2412945682"/>
              </p:ext>
            </p:extLst>
          </p:nvPr>
        </p:nvGraphicFramePr>
        <p:xfrm>
          <a:off x="1029380" y="2590800"/>
          <a:ext cx="6629400" cy="137160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884813198"/>
                    </a:ext>
                  </a:extLst>
                </a:gridCol>
                <a:gridCol w="2209800">
                  <a:extLst>
                    <a:ext uri="{9D8B030D-6E8A-4147-A177-3AD203B41FA5}">
                      <a16:colId xmlns:a16="http://schemas.microsoft.com/office/drawing/2014/main" val="1416728839"/>
                    </a:ext>
                  </a:extLst>
                </a:gridCol>
                <a:gridCol w="2209800">
                  <a:extLst>
                    <a:ext uri="{9D8B030D-6E8A-4147-A177-3AD203B41FA5}">
                      <a16:colId xmlns:a16="http://schemas.microsoft.com/office/drawing/2014/main" val="956857460"/>
                    </a:ext>
                  </a:extLst>
                </a:gridCol>
              </a:tblGrid>
              <a:tr h="370840">
                <a:tc>
                  <a:txBody>
                    <a:bodyPr/>
                    <a:lstStyle/>
                    <a:p>
                      <a:pPr algn="ctr"/>
                      <a:endParaRPr lang="en-US" sz="2400" dirty="0"/>
                    </a:p>
                  </a:txBody>
                  <a:tcPr anchor="ctr"/>
                </a:tc>
                <a:tc>
                  <a:txBody>
                    <a:bodyPr/>
                    <a:lstStyle/>
                    <a:p>
                      <a:pPr algn="ctr"/>
                      <a:r>
                        <a:rPr lang="en-US" sz="2400" dirty="0"/>
                        <a:t>Experienced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effectLst/>
                          <a:latin typeface="+mn-lt"/>
                          <a:ea typeface="+mn-ea"/>
                          <a:cs typeface="+mn-cs"/>
                        </a:rPr>
                        <a:t>Brand-new </a:t>
                      </a:r>
                      <a:endParaRPr lang="en-US" sz="2400" dirty="0"/>
                    </a:p>
                  </a:txBody>
                  <a:tcPr anchor="ctr"/>
                </a:tc>
                <a:extLst>
                  <a:ext uri="{0D108BD9-81ED-4DB2-BD59-A6C34878D82A}">
                    <a16:rowId xmlns:a16="http://schemas.microsoft.com/office/drawing/2014/main" val="265392421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Avg. Ratings </a:t>
                      </a:r>
                      <a:endParaRPr lang="en-US" sz="2400" dirty="0"/>
                    </a:p>
                  </a:txBody>
                  <a:tcPr anchor="ctr"/>
                </a:tc>
                <a:tc>
                  <a:txBody>
                    <a:bodyPr/>
                    <a:lstStyle/>
                    <a:p>
                      <a:pPr algn="ctr"/>
                      <a:r>
                        <a:rPr lang="en-US" sz="2400" dirty="0"/>
                        <a:t>2.85</a:t>
                      </a:r>
                    </a:p>
                  </a:txBody>
                  <a:tcPr anchor="ctr"/>
                </a:tc>
                <a:tc>
                  <a:txBody>
                    <a:bodyPr/>
                    <a:lstStyle/>
                    <a:p>
                      <a:pPr algn="ctr"/>
                      <a:r>
                        <a:rPr lang="en-US" sz="2400" dirty="0"/>
                        <a:t>2.88</a:t>
                      </a:r>
                    </a:p>
                  </a:txBody>
                  <a:tcPr anchor="ctr"/>
                </a:tc>
                <a:extLst>
                  <a:ext uri="{0D108BD9-81ED-4DB2-BD59-A6C34878D82A}">
                    <a16:rowId xmlns:a16="http://schemas.microsoft.com/office/drawing/2014/main" val="2404526805"/>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kern="1200" dirty="0">
                          <a:solidFill>
                            <a:schemeClr val="dk1"/>
                          </a:solidFill>
                          <a:effectLst/>
                          <a:latin typeface="+mn-lt"/>
                          <a:ea typeface="+mn-ea"/>
                          <a:cs typeface="+mn-cs"/>
                        </a:rPr>
                        <a:t>Invitation Rates </a:t>
                      </a:r>
                      <a:endParaRPr lang="en-US" sz="2400" dirty="0"/>
                    </a:p>
                  </a:txBody>
                  <a:tcPr anchor="ctr"/>
                </a:tc>
                <a:tc>
                  <a:txBody>
                    <a:bodyPr/>
                    <a:lstStyle/>
                    <a:p>
                      <a:pPr algn="ctr"/>
                      <a:r>
                        <a:rPr lang="en-US" sz="2400" dirty="0"/>
                        <a:t>34%</a:t>
                      </a:r>
                    </a:p>
                  </a:txBody>
                  <a:tcPr anchor="ctr"/>
                </a:tc>
                <a:tc>
                  <a:txBody>
                    <a:bodyPr/>
                    <a:lstStyle/>
                    <a:p>
                      <a:pPr algn="ctr"/>
                      <a:r>
                        <a:rPr lang="en-US" sz="2400" dirty="0"/>
                        <a:t>32%</a:t>
                      </a:r>
                    </a:p>
                  </a:txBody>
                  <a:tcPr anchor="ctr"/>
                </a:tc>
                <a:extLst>
                  <a:ext uri="{0D108BD9-81ED-4DB2-BD59-A6C34878D82A}">
                    <a16:rowId xmlns:a16="http://schemas.microsoft.com/office/drawing/2014/main" val="2334543454"/>
                  </a:ext>
                </a:extLst>
              </a:tr>
            </a:tbl>
          </a:graphicData>
        </a:graphic>
      </p:graphicFrame>
      <p:sp>
        <p:nvSpPr>
          <p:cNvPr id="8" name="Content Placeholder 1">
            <a:extLst>
              <a:ext uri="{FF2B5EF4-FFF2-40B4-BE49-F238E27FC236}">
                <a16:creationId xmlns:a16="http://schemas.microsoft.com/office/drawing/2014/main" id="{EC574621-21F7-9F41-AAFB-1DB82429E68C}"/>
              </a:ext>
            </a:extLst>
          </p:cNvPr>
          <p:cNvSpPr>
            <a:spLocks noGrp="1"/>
          </p:cNvSpPr>
          <p:nvPr>
            <p:ph idx="1"/>
          </p:nvPr>
        </p:nvSpPr>
        <p:spPr>
          <a:xfrm>
            <a:off x="610960" y="1676400"/>
            <a:ext cx="7466240" cy="2133600"/>
          </a:xfrm>
        </p:spPr>
        <p:txBody>
          <a:bodyPr/>
          <a:lstStyle/>
          <a:p>
            <a:pPr marL="0" indent="0" algn="ctr">
              <a:buNone/>
            </a:pPr>
            <a:r>
              <a:rPr lang="en-US" sz="2400" b="1" dirty="0"/>
              <a:t>Newcomer Types</a:t>
            </a:r>
            <a:endParaRPr lang="en-US" sz="2400" dirty="0"/>
          </a:p>
          <a:p>
            <a:pPr marL="0" indent="0">
              <a:buNone/>
            </a:pPr>
            <a:endParaRPr lang="en-US" sz="2400" dirty="0"/>
          </a:p>
          <a:p>
            <a:pPr>
              <a:buFont typeface="Arial" panose="020B0604020202020204" pitchFamily="34" charset="0"/>
              <a:buChar char="•"/>
            </a:pPr>
            <a:endParaRPr lang="en-US" sz="1800" b="1" dirty="0"/>
          </a:p>
        </p:txBody>
      </p:sp>
    </p:spTree>
    <p:extLst>
      <p:ext uri="{BB962C8B-B14F-4D97-AF65-F5344CB8AC3E}">
        <p14:creationId xmlns:p14="http://schemas.microsoft.com/office/powerpoint/2010/main" val="8642259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AAI Evaluation</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68</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724580" y="1676400"/>
            <a:ext cx="7466240" cy="2133600"/>
          </a:xfrm>
        </p:spPr>
        <p:txBody>
          <a:bodyPr/>
          <a:lstStyle/>
          <a:p>
            <a:pPr marL="0" indent="0">
              <a:buNone/>
            </a:pPr>
            <a:r>
              <a:rPr lang="en-US" sz="2400" dirty="0"/>
              <a:t>Community </a:t>
            </a:r>
            <a:r>
              <a:rPr lang="en-US" sz="2400" b="1" u="sng" dirty="0">
                <a:solidFill>
                  <a:schemeClr val="accent2"/>
                </a:solidFill>
              </a:rPr>
              <a:t>A</a:t>
            </a:r>
            <a:r>
              <a:rPr lang="en-US" sz="2400" dirty="0"/>
              <a:t>cceptance</a:t>
            </a:r>
          </a:p>
          <a:p>
            <a:pPr marL="0" indent="0">
              <a:buNone/>
            </a:pPr>
            <a:endParaRPr lang="en-US" sz="2400" dirty="0"/>
          </a:p>
          <a:p>
            <a:pPr marL="0" indent="0">
              <a:buNone/>
            </a:pPr>
            <a:r>
              <a:rPr lang="en-US" sz="2400" dirty="0"/>
              <a:t>Algorithm </a:t>
            </a:r>
            <a:r>
              <a:rPr lang="en-US" sz="2400" b="1" u="sng" dirty="0">
                <a:solidFill>
                  <a:schemeClr val="accent2"/>
                </a:solidFill>
              </a:rPr>
              <a:t>A</a:t>
            </a:r>
            <a:r>
              <a:rPr lang="en-US" sz="2400" dirty="0"/>
              <a:t>ccuracy</a:t>
            </a:r>
          </a:p>
          <a:p>
            <a:pPr marL="0" indent="0">
              <a:buNone/>
            </a:pPr>
            <a:endParaRPr lang="en-US" sz="2400" dirty="0"/>
          </a:p>
          <a:p>
            <a:pPr marL="0" indent="0">
              <a:buNone/>
            </a:pPr>
            <a:r>
              <a:rPr lang="en-US" sz="2400" b="1" u="sng" dirty="0">
                <a:solidFill>
                  <a:schemeClr val="accent2"/>
                </a:solidFill>
              </a:rPr>
              <a:t>I</a:t>
            </a:r>
            <a:r>
              <a:rPr lang="en-US" sz="2400" dirty="0"/>
              <a:t>mpacts on the community</a:t>
            </a:r>
          </a:p>
          <a:p>
            <a:pPr marL="0" indent="0">
              <a:buNone/>
            </a:pPr>
            <a:endParaRPr lang="en-US" sz="2400" dirty="0"/>
          </a:p>
          <a:p>
            <a:pPr>
              <a:buFont typeface="Arial" panose="020B0604020202020204" pitchFamily="34" charset="0"/>
              <a:buChar char="•"/>
            </a:pPr>
            <a:endParaRPr lang="en-US" sz="1800" b="1" dirty="0"/>
          </a:p>
        </p:txBody>
      </p:sp>
      <p:pic>
        <p:nvPicPr>
          <p:cNvPr id="6" name="Picture 5">
            <a:extLst>
              <a:ext uri="{FF2B5EF4-FFF2-40B4-BE49-F238E27FC236}">
                <a16:creationId xmlns:a16="http://schemas.microsoft.com/office/drawing/2014/main" id="{BE568748-6841-D44A-80CE-2FA1D8347905}"/>
              </a:ext>
            </a:extLst>
          </p:cNvPr>
          <p:cNvPicPr>
            <a:picLocks noChangeAspect="1"/>
          </p:cNvPicPr>
          <p:nvPr/>
        </p:nvPicPr>
        <p:blipFill>
          <a:blip r:embed="rId3"/>
          <a:stretch>
            <a:fillRect/>
          </a:stretch>
        </p:blipFill>
        <p:spPr>
          <a:xfrm>
            <a:off x="5486400" y="1657350"/>
            <a:ext cx="805833" cy="609600"/>
          </a:xfrm>
          <a:prstGeom prst="rect">
            <a:avLst/>
          </a:prstGeom>
        </p:spPr>
      </p:pic>
      <p:pic>
        <p:nvPicPr>
          <p:cNvPr id="7" name="Picture 6">
            <a:extLst>
              <a:ext uri="{FF2B5EF4-FFF2-40B4-BE49-F238E27FC236}">
                <a16:creationId xmlns:a16="http://schemas.microsoft.com/office/drawing/2014/main" id="{EC8EAF64-6203-824D-B63D-601F71728421}"/>
              </a:ext>
            </a:extLst>
          </p:cNvPr>
          <p:cNvPicPr>
            <a:picLocks noChangeAspect="1"/>
          </p:cNvPicPr>
          <p:nvPr/>
        </p:nvPicPr>
        <p:blipFill>
          <a:blip r:embed="rId3"/>
          <a:stretch>
            <a:fillRect/>
          </a:stretch>
        </p:blipFill>
        <p:spPr>
          <a:xfrm>
            <a:off x="5486400" y="2438400"/>
            <a:ext cx="805833" cy="609600"/>
          </a:xfrm>
          <a:prstGeom prst="rect">
            <a:avLst/>
          </a:prstGeom>
        </p:spPr>
      </p:pic>
    </p:spTree>
    <p:extLst>
      <p:ext uri="{BB962C8B-B14F-4D97-AF65-F5344CB8AC3E}">
        <p14:creationId xmlns:p14="http://schemas.microsoft.com/office/powerpoint/2010/main" val="11338130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Impacts on the Community</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69</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493837"/>
            <a:ext cx="7466240" cy="2133600"/>
          </a:xfrm>
        </p:spPr>
        <p:txBody>
          <a:bodyPr/>
          <a:lstStyle/>
          <a:p>
            <a:pPr marL="0" indent="0">
              <a:buNone/>
            </a:pPr>
            <a:r>
              <a:rPr lang="en-US" sz="2400" b="1" dirty="0"/>
              <a:t>Questions:</a:t>
            </a:r>
          </a:p>
          <a:p>
            <a:pPr marL="457200" indent="-457200">
              <a:buSzPct val="100000"/>
              <a:buAutoNum type="arabicParenBoth"/>
            </a:pPr>
            <a:r>
              <a:rPr lang="en-US" sz="2400" dirty="0"/>
              <a:t>What happened to the </a:t>
            </a:r>
            <a:r>
              <a:rPr lang="en-US" sz="2400" b="1" dirty="0"/>
              <a:t>invited newcomers</a:t>
            </a:r>
            <a:r>
              <a:rPr lang="en-US" sz="2400" dirty="0"/>
              <a:t>? </a:t>
            </a:r>
          </a:p>
          <a:p>
            <a:pPr marL="457200" indent="-457200">
              <a:buSzPct val="100000"/>
              <a:buAutoNum type="arabicParenBoth"/>
            </a:pPr>
            <a:r>
              <a:rPr lang="en-US" sz="2400" dirty="0"/>
              <a:t>Are there second-order effects (e.g., effects on contribution outside the WP)? </a:t>
            </a:r>
          </a:p>
          <a:p>
            <a:pPr marL="457200" indent="-457200">
              <a:buSzPct val="100000"/>
              <a:buAutoNum type="arabicParenBoth"/>
            </a:pPr>
            <a:endParaRPr lang="en-US" sz="2400" dirty="0"/>
          </a:p>
          <a:p>
            <a:pPr marL="457200" indent="-457200">
              <a:buAutoNum type="arabicParenBoth"/>
            </a:pPr>
            <a:endParaRPr lang="en-US" sz="2400" dirty="0"/>
          </a:p>
          <a:p>
            <a:pPr>
              <a:buFont typeface="Arial" panose="020B0604020202020204" pitchFamily="34" charset="0"/>
              <a:buChar char="•"/>
            </a:pPr>
            <a:endParaRPr lang="en-US" sz="1800" b="1" dirty="0"/>
          </a:p>
        </p:txBody>
      </p:sp>
    </p:spTree>
    <p:extLst>
      <p:ext uri="{BB962C8B-B14F-4D97-AF65-F5344CB8AC3E}">
        <p14:creationId xmlns:p14="http://schemas.microsoft.com/office/powerpoint/2010/main" val="3100632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7</a:t>
            </a:fld>
            <a:endParaRPr lang="en-US" dirty="0"/>
          </a:p>
        </p:txBody>
      </p:sp>
      <p:sp>
        <p:nvSpPr>
          <p:cNvPr id="9" name="Title 1"/>
          <p:cNvSpPr>
            <a:spLocks noGrp="1"/>
          </p:cNvSpPr>
          <p:nvPr>
            <p:ph type="title"/>
          </p:nvPr>
        </p:nvSpPr>
        <p:spPr>
          <a:xfrm>
            <a:off x="0" y="0"/>
            <a:ext cx="9525000" cy="762000"/>
          </a:xfrm>
        </p:spPr>
        <p:txBody>
          <a:bodyPr/>
          <a:lstStyle/>
          <a:p>
            <a:pPr algn="l"/>
            <a:r>
              <a:rPr lang="en-US" sz="3200" b="1" dirty="0"/>
              <a:t> Aversion of AI Algorithms </a:t>
            </a:r>
          </a:p>
        </p:txBody>
      </p:sp>
      <p:sp>
        <p:nvSpPr>
          <p:cNvPr id="10" name="Content Placeholder 1">
            <a:extLst>
              <a:ext uri="{FF2B5EF4-FFF2-40B4-BE49-F238E27FC236}">
                <a16:creationId xmlns:a16="http://schemas.microsoft.com/office/drawing/2014/main" id="{647D2575-697C-474F-865B-9790FA7BA862}"/>
              </a:ext>
            </a:extLst>
          </p:cNvPr>
          <p:cNvSpPr>
            <a:spLocks noGrp="1"/>
          </p:cNvSpPr>
          <p:nvPr>
            <p:ph idx="1"/>
          </p:nvPr>
        </p:nvSpPr>
        <p:spPr>
          <a:xfrm>
            <a:off x="610960" y="1524000"/>
            <a:ext cx="7466240" cy="4419600"/>
          </a:xfrm>
        </p:spPr>
        <p:txBody>
          <a:bodyPr/>
          <a:lstStyle/>
          <a:p>
            <a:pPr>
              <a:buFont typeface="Arial" panose="020B0604020202020204" pitchFamily="34" charset="0"/>
              <a:buChar char="•"/>
            </a:pPr>
            <a:endParaRPr lang="en-US" sz="1800" dirty="0"/>
          </a:p>
          <a:p>
            <a:pPr marL="0" indent="0">
              <a:buNone/>
            </a:pPr>
            <a:endParaRPr lang="en-US" sz="2400" b="1" dirty="0"/>
          </a:p>
        </p:txBody>
      </p:sp>
      <p:sp>
        <p:nvSpPr>
          <p:cNvPr id="6" name="Content Placeholder 1">
            <a:extLst>
              <a:ext uri="{FF2B5EF4-FFF2-40B4-BE49-F238E27FC236}">
                <a16:creationId xmlns:a16="http://schemas.microsoft.com/office/drawing/2014/main" id="{B925738F-27AA-F549-B706-EACF8BC1D2CB}"/>
              </a:ext>
            </a:extLst>
          </p:cNvPr>
          <p:cNvSpPr txBox="1">
            <a:spLocks/>
          </p:cNvSpPr>
          <p:nvPr/>
        </p:nvSpPr>
        <p:spPr bwMode="auto">
          <a:xfrm>
            <a:off x="610960" y="1524000"/>
            <a:ext cx="792344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t>Even when algorithm predictions are proved to be more accurate than human predictions, experts and laypeople </a:t>
            </a:r>
            <a:r>
              <a:rPr lang="en-US" sz="2400" b="1" dirty="0"/>
              <a:t>remain resistant to using algorithms</a:t>
            </a:r>
            <a:r>
              <a:rPr lang="en-US" sz="2400" dirty="0"/>
              <a:t> </a:t>
            </a:r>
          </a:p>
          <a:p>
            <a:pPr marL="0" indent="0">
              <a:buNone/>
            </a:pPr>
            <a:r>
              <a:rPr lang="en-US" sz="2400" dirty="0"/>
              <a:t>(Diab et al., 2011; Eastwood et al. 2012, </a:t>
            </a:r>
            <a:r>
              <a:rPr lang="en-US" sz="2400" dirty="0" err="1"/>
              <a:t>Dietvorst</a:t>
            </a:r>
            <a:r>
              <a:rPr lang="en-US" sz="2400" dirty="0"/>
              <a:t> et al. 2014, 2016, Lee and Baykal 2017). </a:t>
            </a:r>
          </a:p>
          <a:p>
            <a:pPr marL="0" indent="0">
              <a:buFontTx/>
              <a:buNone/>
            </a:pPr>
            <a:endParaRPr lang="en-US" sz="2400" b="1" dirty="0"/>
          </a:p>
        </p:txBody>
      </p:sp>
    </p:spTree>
    <p:extLst>
      <p:ext uri="{BB962C8B-B14F-4D97-AF65-F5344CB8AC3E}">
        <p14:creationId xmlns:p14="http://schemas.microsoft.com/office/powerpoint/2010/main" val="178326368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Impacts on the Community</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70</a:t>
            </a:fld>
            <a:endParaRPr lang="en-US" dirty="0"/>
          </a:p>
        </p:txBody>
      </p:sp>
      <p:sp>
        <p:nvSpPr>
          <p:cNvPr id="2" name="TextBox 1">
            <a:extLst>
              <a:ext uri="{FF2B5EF4-FFF2-40B4-BE49-F238E27FC236}">
                <a16:creationId xmlns:a16="http://schemas.microsoft.com/office/drawing/2014/main" id="{FF424E33-FA10-4046-A7C1-00019A3E5193}"/>
              </a:ext>
            </a:extLst>
          </p:cNvPr>
          <p:cNvSpPr txBox="1"/>
          <p:nvPr/>
        </p:nvSpPr>
        <p:spPr>
          <a:xfrm>
            <a:off x="3009900" y="1415083"/>
            <a:ext cx="1600200" cy="715089"/>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Unsocialized Newcomers</a:t>
            </a:r>
          </a:p>
        </p:txBody>
      </p:sp>
      <p:sp>
        <p:nvSpPr>
          <p:cNvPr id="6" name="TextBox 5">
            <a:extLst>
              <a:ext uri="{FF2B5EF4-FFF2-40B4-BE49-F238E27FC236}">
                <a16:creationId xmlns:a16="http://schemas.microsoft.com/office/drawing/2014/main" id="{B1F7AAB8-7485-5E46-A835-A12743F140FC}"/>
              </a:ext>
            </a:extLst>
          </p:cNvPr>
          <p:cNvSpPr txBox="1"/>
          <p:nvPr/>
        </p:nvSpPr>
        <p:spPr>
          <a:xfrm>
            <a:off x="3124200" y="2446477"/>
            <a:ext cx="1371600" cy="408623"/>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Algorithm</a:t>
            </a:r>
          </a:p>
        </p:txBody>
      </p:sp>
      <p:cxnSp>
        <p:nvCxnSpPr>
          <p:cNvPr id="14" name="Straight Arrow Connector 13">
            <a:extLst>
              <a:ext uri="{FF2B5EF4-FFF2-40B4-BE49-F238E27FC236}">
                <a16:creationId xmlns:a16="http://schemas.microsoft.com/office/drawing/2014/main" id="{63E09C91-B08B-9640-AC0F-D927D34C4495}"/>
              </a:ext>
            </a:extLst>
          </p:cNvPr>
          <p:cNvCxnSpPr>
            <a:cxnSpLocks/>
            <a:stCxn id="2" idx="2"/>
            <a:endCxn id="6" idx="0"/>
          </p:cNvCxnSpPr>
          <p:nvPr/>
        </p:nvCxnSpPr>
        <p:spPr>
          <a:xfrm>
            <a:off x="3810000" y="2130172"/>
            <a:ext cx="0" cy="3163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D047E66-61C1-2046-A86E-7A79E45FBB68}"/>
              </a:ext>
            </a:extLst>
          </p:cNvPr>
          <p:cNvGrpSpPr/>
          <p:nvPr/>
        </p:nvGrpSpPr>
        <p:grpSpPr>
          <a:xfrm>
            <a:off x="3124200" y="2855100"/>
            <a:ext cx="1371600" cy="1107300"/>
            <a:chOff x="3124200" y="2855100"/>
            <a:chExt cx="1371600" cy="1107300"/>
          </a:xfrm>
        </p:grpSpPr>
        <p:sp>
          <p:nvSpPr>
            <p:cNvPr id="8" name="TextBox 7">
              <a:extLst>
                <a:ext uri="{FF2B5EF4-FFF2-40B4-BE49-F238E27FC236}">
                  <a16:creationId xmlns:a16="http://schemas.microsoft.com/office/drawing/2014/main" id="{26316005-17DD-FF47-B590-D7263B6E8CD8}"/>
                </a:ext>
              </a:extLst>
            </p:cNvPr>
            <p:cNvSpPr txBox="1"/>
            <p:nvPr/>
          </p:nvSpPr>
          <p:spPr>
            <a:xfrm>
              <a:off x="3124200" y="3247311"/>
              <a:ext cx="1371600" cy="715089"/>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Qualified Newcomers</a:t>
              </a:r>
            </a:p>
          </p:txBody>
        </p:sp>
        <p:cxnSp>
          <p:nvCxnSpPr>
            <p:cNvPr id="15" name="Straight Arrow Connector 14">
              <a:extLst>
                <a:ext uri="{FF2B5EF4-FFF2-40B4-BE49-F238E27FC236}">
                  <a16:creationId xmlns:a16="http://schemas.microsoft.com/office/drawing/2014/main" id="{9F17227A-4902-5144-95C7-FAECF0A1437A}"/>
                </a:ext>
              </a:extLst>
            </p:cNvPr>
            <p:cNvCxnSpPr>
              <a:cxnSpLocks/>
              <a:stCxn id="6" idx="2"/>
              <a:endCxn id="8" idx="0"/>
            </p:cNvCxnSpPr>
            <p:nvPr/>
          </p:nvCxnSpPr>
          <p:spPr>
            <a:xfrm>
              <a:off x="3810000" y="2855100"/>
              <a:ext cx="0" cy="39221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A8A756CE-58BC-3D4F-A0CF-450EB67D0102}"/>
              </a:ext>
            </a:extLst>
          </p:cNvPr>
          <p:cNvGrpSpPr/>
          <p:nvPr/>
        </p:nvGrpSpPr>
        <p:grpSpPr>
          <a:xfrm>
            <a:off x="381000" y="2650788"/>
            <a:ext cx="2743200" cy="2602845"/>
            <a:chOff x="381000" y="2650788"/>
            <a:chExt cx="2743200" cy="2602845"/>
          </a:xfrm>
        </p:grpSpPr>
        <p:sp>
          <p:nvSpPr>
            <p:cNvPr id="9" name="TextBox 8">
              <a:extLst>
                <a:ext uri="{FF2B5EF4-FFF2-40B4-BE49-F238E27FC236}">
                  <a16:creationId xmlns:a16="http://schemas.microsoft.com/office/drawing/2014/main" id="{D41AE37E-1BCF-724F-81AB-B714A48139CC}"/>
                </a:ext>
              </a:extLst>
            </p:cNvPr>
            <p:cNvSpPr txBox="1"/>
            <p:nvPr/>
          </p:nvSpPr>
          <p:spPr>
            <a:xfrm>
              <a:off x="381000" y="4538544"/>
              <a:ext cx="2209800" cy="715089"/>
            </a:xfrm>
            <a:prstGeom prst="roundRect">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b="1" dirty="0"/>
                <a:t>Not Qualified </a:t>
              </a:r>
            </a:p>
            <a:p>
              <a:pPr algn="ctr"/>
              <a:r>
                <a:rPr lang="en-US" b="1" dirty="0"/>
                <a:t>~16,000</a:t>
              </a:r>
            </a:p>
          </p:txBody>
        </p:sp>
        <p:cxnSp>
          <p:nvCxnSpPr>
            <p:cNvPr id="38" name="Elbow Connector 37">
              <a:extLst>
                <a:ext uri="{FF2B5EF4-FFF2-40B4-BE49-F238E27FC236}">
                  <a16:creationId xmlns:a16="http://schemas.microsoft.com/office/drawing/2014/main" id="{556371FB-78FC-304B-9438-A316C77B01AE}"/>
                </a:ext>
              </a:extLst>
            </p:cNvPr>
            <p:cNvCxnSpPr>
              <a:cxnSpLocks/>
              <a:stCxn id="6" idx="1"/>
              <a:endCxn id="9" idx="0"/>
            </p:cNvCxnSpPr>
            <p:nvPr/>
          </p:nvCxnSpPr>
          <p:spPr>
            <a:xfrm rot="10800000" flipV="1">
              <a:off x="1485900" y="2650788"/>
              <a:ext cx="1638300" cy="1887755"/>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55C92B51-6687-184B-A718-4AA91248D5B9}"/>
              </a:ext>
            </a:extLst>
          </p:cNvPr>
          <p:cNvGrpSpPr/>
          <p:nvPr/>
        </p:nvGrpSpPr>
        <p:grpSpPr>
          <a:xfrm>
            <a:off x="2781300" y="3247310"/>
            <a:ext cx="5295900" cy="2312790"/>
            <a:chOff x="2781300" y="3247310"/>
            <a:chExt cx="5295900" cy="2312790"/>
          </a:xfrm>
        </p:grpSpPr>
        <p:cxnSp>
          <p:nvCxnSpPr>
            <p:cNvPr id="28" name="Straight Arrow Connector 27">
              <a:extLst>
                <a:ext uri="{FF2B5EF4-FFF2-40B4-BE49-F238E27FC236}">
                  <a16:creationId xmlns:a16="http://schemas.microsoft.com/office/drawing/2014/main" id="{FCF6C766-96E5-6841-8A3E-E9BEE99CE33C}"/>
                </a:ext>
              </a:extLst>
            </p:cNvPr>
            <p:cNvCxnSpPr>
              <a:cxnSpLocks/>
              <a:stCxn id="8" idx="3"/>
              <a:endCxn id="10" idx="1"/>
            </p:cNvCxnSpPr>
            <p:nvPr/>
          </p:nvCxnSpPr>
          <p:spPr>
            <a:xfrm flipV="1">
              <a:off x="4495800" y="3604855"/>
              <a:ext cx="1219200" cy="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A646FC8A-C0E7-3245-AB1C-BED88B0B3C01}"/>
                </a:ext>
              </a:extLst>
            </p:cNvPr>
            <p:cNvGrpSpPr/>
            <p:nvPr/>
          </p:nvGrpSpPr>
          <p:grpSpPr>
            <a:xfrm>
              <a:off x="2781300" y="3247310"/>
              <a:ext cx="5295900" cy="2312790"/>
              <a:chOff x="2781300" y="3247310"/>
              <a:chExt cx="5295900" cy="2312790"/>
            </a:xfrm>
          </p:grpSpPr>
          <p:sp>
            <p:nvSpPr>
              <p:cNvPr id="10" name="TextBox 9">
                <a:extLst>
                  <a:ext uri="{FF2B5EF4-FFF2-40B4-BE49-F238E27FC236}">
                    <a16:creationId xmlns:a16="http://schemas.microsoft.com/office/drawing/2014/main" id="{BF87510B-1CAF-824A-ACEF-F4433A686696}"/>
                  </a:ext>
                </a:extLst>
              </p:cNvPr>
              <p:cNvSpPr txBox="1"/>
              <p:nvPr/>
            </p:nvSpPr>
            <p:spPr>
              <a:xfrm>
                <a:off x="5715000" y="3247310"/>
                <a:ext cx="2362200" cy="715089"/>
              </a:xfrm>
              <a:prstGeom prst="roundRect">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b="1" dirty="0"/>
                  <a:t>Recommended to current members</a:t>
                </a:r>
              </a:p>
            </p:txBody>
          </p:sp>
          <p:sp>
            <p:nvSpPr>
              <p:cNvPr id="11" name="TextBox 10">
                <a:extLst>
                  <a:ext uri="{FF2B5EF4-FFF2-40B4-BE49-F238E27FC236}">
                    <a16:creationId xmlns:a16="http://schemas.microsoft.com/office/drawing/2014/main" id="{062AB87E-CE91-2143-9F41-85CC12BC71E1}"/>
                  </a:ext>
                </a:extLst>
              </p:cNvPr>
              <p:cNvSpPr txBox="1"/>
              <p:nvPr/>
            </p:nvSpPr>
            <p:spPr>
              <a:xfrm>
                <a:off x="2781300" y="4538544"/>
                <a:ext cx="2057400" cy="1021556"/>
              </a:xfrm>
              <a:prstGeom prst="roundRect">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b="1" dirty="0"/>
                  <a:t>Qualified, Not Recommended </a:t>
                </a:r>
              </a:p>
              <a:p>
                <a:pPr algn="ctr"/>
                <a:r>
                  <a:rPr lang="en-US" b="1" dirty="0"/>
                  <a:t>N = 178</a:t>
                </a:r>
              </a:p>
            </p:txBody>
          </p:sp>
          <p:cxnSp>
            <p:nvCxnSpPr>
              <p:cNvPr id="17" name="Straight Arrow Connector 16">
                <a:extLst>
                  <a:ext uri="{FF2B5EF4-FFF2-40B4-BE49-F238E27FC236}">
                    <a16:creationId xmlns:a16="http://schemas.microsoft.com/office/drawing/2014/main" id="{6A3B5EB2-45FA-5C46-B0CC-24AB567B081B}"/>
                  </a:ext>
                </a:extLst>
              </p:cNvPr>
              <p:cNvCxnSpPr>
                <a:cxnSpLocks/>
                <a:stCxn id="8" idx="2"/>
                <a:endCxn id="11" idx="0"/>
              </p:cNvCxnSpPr>
              <p:nvPr/>
            </p:nvCxnSpPr>
            <p:spPr>
              <a:xfrm>
                <a:off x="3810000" y="3962400"/>
                <a:ext cx="0" cy="5761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4DFC177D-5465-0A49-A8B0-CC014A06C4DD}"/>
                  </a:ext>
                </a:extLst>
              </p:cNvPr>
              <p:cNvSpPr txBox="1"/>
              <p:nvPr/>
            </p:nvSpPr>
            <p:spPr>
              <a:xfrm>
                <a:off x="4610100" y="3247310"/>
                <a:ext cx="1104900" cy="369332"/>
              </a:xfrm>
              <a:prstGeom prst="rect">
                <a:avLst/>
              </a:prstGeom>
              <a:noFill/>
            </p:spPr>
            <p:txBody>
              <a:bodyPr wrap="square" rtlCol="0">
                <a:spAutoFit/>
              </a:bodyPr>
              <a:lstStyle/>
              <a:p>
                <a:r>
                  <a:rPr lang="en-US" dirty="0"/>
                  <a:t>Random</a:t>
                </a:r>
              </a:p>
            </p:txBody>
          </p:sp>
          <p:sp>
            <p:nvSpPr>
              <p:cNvPr id="47" name="TextBox 46">
                <a:extLst>
                  <a:ext uri="{FF2B5EF4-FFF2-40B4-BE49-F238E27FC236}">
                    <a16:creationId xmlns:a16="http://schemas.microsoft.com/office/drawing/2014/main" id="{7316D734-EA0D-3047-9068-B0046EF39B63}"/>
                  </a:ext>
                </a:extLst>
              </p:cNvPr>
              <p:cNvSpPr txBox="1"/>
              <p:nvPr/>
            </p:nvSpPr>
            <p:spPr>
              <a:xfrm>
                <a:off x="3764152" y="4059912"/>
                <a:ext cx="1104900" cy="369332"/>
              </a:xfrm>
              <a:prstGeom prst="rect">
                <a:avLst/>
              </a:prstGeom>
              <a:noFill/>
            </p:spPr>
            <p:txBody>
              <a:bodyPr wrap="square" rtlCol="0">
                <a:spAutoFit/>
              </a:bodyPr>
              <a:lstStyle/>
              <a:p>
                <a:r>
                  <a:rPr lang="en-US" dirty="0"/>
                  <a:t>Random</a:t>
                </a:r>
              </a:p>
            </p:txBody>
          </p:sp>
        </p:grpSp>
      </p:grpSp>
      <p:grpSp>
        <p:nvGrpSpPr>
          <p:cNvPr id="18" name="Group 17">
            <a:extLst>
              <a:ext uri="{FF2B5EF4-FFF2-40B4-BE49-F238E27FC236}">
                <a16:creationId xmlns:a16="http://schemas.microsoft.com/office/drawing/2014/main" id="{ACFAAABF-F8D4-844C-9D19-58C108AFE4A6}"/>
              </a:ext>
            </a:extLst>
          </p:cNvPr>
          <p:cNvGrpSpPr/>
          <p:nvPr/>
        </p:nvGrpSpPr>
        <p:grpSpPr>
          <a:xfrm>
            <a:off x="5105400" y="3962399"/>
            <a:ext cx="3810000" cy="1600201"/>
            <a:chOff x="5105400" y="3962399"/>
            <a:chExt cx="3810000" cy="1600201"/>
          </a:xfrm>
        </p:grpSpPr>
        <p:sp>
          <p:nvSpPr>
            <p:cNvPr id="12" name="TextBox 11">
              <a:extLst>
                <a:ext uri="{FF2B5EF4-FFF2-40B4-BE49-F238E27FC236}">
                  <a16:creationId xmlns:a16="http://schemas.microsoft.com/office/drawing/2014/main" id="{635D764F-2A64-9742-BBC6-78B24FB764CF}"/>
                </a:ext>
              </a:extLst>
            </p:cNvPr>
            <p:cNvSpPr txBox="1"/>
            <p:nvPr/>
          </p:nvSpPr>
          <p:spPr>
            <a:xfrm>
              <a:off x="5105400" y="4541044"/>
              <a:ext cx="1828799" cy="1021556"/>
            </a:xfrm>
            <a:prstGeom prst="round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b="1" dirty="0"/>
                <a:t>Recommended, Invited </a:t>
              </a:r>
            </a:p>
            <a:p>
              <a:pPr algn="ctr"/>
              <a:r>
                <a:rPr lang="en-US" b="1" dirty="0"/>
                <a:t>N = 100</a:t>
              </a:r>
            </a:p>
          </p:txBody>
        </p:sp>
        <p:sp>
          <p:nvSpPr>
            <p:cNvPr id="13" name="TextBox 12">
              <a:extLst>
                <a:ext uri="{FF2B5EF4-FFF2-40B4-BE49-F238E27FC236}">
                  <a16:creationId xmlns:a16="http://schemas.microsoft.com/office/drawing/2014/main" id="{5639D087-3C6E-C043-A243-CA3A6F596C0F}"/>
                </a:ext>
              </a:extLst>
            </p:cNvPr>
            <p:cNvSpPr txBox="1"/>
            <p:nvPr/>
          </p:nvSpPr>
          <p:spPr>
            <a:xfrm>
              <a:off x="7086601" y="4541044"/>
              <a:ext cx="1828799" cy="1021556"/>
            </a:xfrm>
            <a:prstGeom prst="roundRect">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b="1" dirty="0"/>
                <a:t>Recommended, Not Invited </a:t>
              </a:r>
            </a:p>
            <a:p>
              <a:pPr algn="ctr"/>
              <a:r>
                <a:rPr lang="en-US" b="1" dirty="0"/>
                <a:t>N = 285</a:t>
              </a:r>
            </a:p>
          </p:txBody>
        </p:sp>
        <p:cxnSp>
          <p:nvCxnSpPr>
            <p:cNvPr id="43" name="Straight Arrow Connector 42">
              <a:extLst>
                <a:ext uri="{FF2B5EF4-FFF2-40B4-BE49-F238E27FC236}">
                  <a16:creationId xmlns:a16="http://schemas.microsoft.com/office/drawing/2014/main" id="{1CD30FC4-E2AA-9247-8850-99D37092D38A}"/>
                </a:ext>
              </a:extLst>
            </p:cNvPr>
            <p:cNvCxnSpPr>
              <a:cxnSpLocks/>
              <a:endCxn id="12" idx="0"/>
            </p:cNvCxnSpPr>
            <p:nvPr/>
          </p:nvCxnSpPr>
          <p:spPr>
            <a:xfrm>
              <a:off x="6019800" y="4267200"/>
              <a:ext cx="0" cy="273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A54F0D91-E004-5D48-81BA-8DB25066BDD1}"/>
                </a:ext>
              </a:extLst>
            </p:cNvPr>
            <p:cNvCxnSpPr>
              <a:cxnSpLocks/>
            </p:cNvCxnSpPr>
            <p:nvPr/>
          </p:nvCxnSpPr>
          <p:spPr>
            <a:xfrm>
              <a:off x="7785315" y="4249681"/>
              <a:ext cx="0" cy="2738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FDF661C6-1B16-2D44-8BA4-43BA908A0736}"/>
                </a:ext>
              </a:extLst>
            </p:cNvPr>
            <p:cNvCxnSpPr/>
            <p:nvPr/>
          </p:nvCxnSpPr>
          <p:spPr>
            <a:xfrm>
              <a:off x="6019800" y="4267200"/>
              <a:ext cx="1765515"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1254860-803D-0F4F-8497-1E2C0326C1B2}"/>
                </a:ext>
              </a:extLst>
            </p:cNvPr>
            <p:cNvCxnSpPr>
              <a:stCxn id="10" idx="2"/>
            </p:cNvCxnSpPr>
            <p:nvPr/>
          </p:nvCxnSpPr>
          <p:spPr>
            <a:xfrm>
              <a:off x="6896100" y="3962399"/>
              <a:ext cx="0" cy="30480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661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Impacts on the Community</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71</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493837"/>
            <a:ext cx="7999640" cy="2133600"/>
          </a:xfrm>
        </p:spPr>
        <p:txBody>
          <a:bodyPr/>
          <a:lstStyle/>
          <a:p>
            <a:pPr marL="0" indent="0">
              <a:buNone/>
            </a:pPr>
            <a:r>
              <a:rPr lang="en-US" sz="2400" b="1" dirty="0"/>
              <a:t>Outcome variables:</a:t>
            </a:r>
          </a:p>
          <a:p>
            <a:pPr>
              <a:buSzPct val="100000"/>
              <a:buFont typeface="Arial" panose="020B0604020202020204" pitchFamily="34" charset="0"/>
              <a:buChar char="•"/>
            </a:pPr>
            <a:r>
              <a:rPr lang="en-US" sz="2400" dirty="0"/>
              <a:t>Newcomers’ within-project edits after being evaluated/invited </a:t>
            </a:r>
          </a:p>
          <a:p>
            <a:pPr>
              <a:buSzPct val="100000"/>
              <a:buFont typeface="Arial" panose="020B0604020202020204" pitchFamily="34" charset="0"/>
              <a:buChar char="•"/>
            </a:pPr>
            <a:r>
              <a:rPr lang="en-US" sz="2400" dirty="0"/>
              <a:t>Newcomers’ outside-project edits after being evaluated/invited</a:t>
            </a:r>
          </a:p>
          <a:p>
            <a:pPr marL="457200" indent="-457200">
              <a:buSzPct val="100000"/>
              <a:buAutoNum type="arabicParenBoth"/>
            </a:pPr>
            <a:endParaRPr lang="en-US" sz="2400" dirty="0"/>
          </a:p>
          <a:p>
            <a:pPr marL="457200" indent="-457200">
              <a:buAutoNum type="arabicParenBoth"/>
            </a:pPr>
            <a:endParaRPr lang="en-US" sz="2400" dirty="0"/>
          </a:p>
          <a:p>
            <a:pPr>
              <a:buFont typeface="Arial" panose="020B0604020202020204" pitchFamily="34" charset="0"/>
              <a:buChar char="•"/>
            </a:pPr>
            <a:endParaRPr lang="en-US" sz="1800" b="1" dirty="0"/>
          </a:p>
        </p:txBody>
      </p:sp>
    </p:spTree>
    <p:extLst>
      <p:ext uri="{BB962C8B-B14F-4D97-AF65-F5344CB8AC3E}">
        <p14:creationId xmlns:p14="http://schemas.microsoft.com/office/powerpoint/2010/main" val="23253483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Impacts on the Community</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72</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3581400" y="1157501"/>
            <a:ext cx="2439046" cy="457200"/>
          </a:xfrm>
        </p:spPr>
        <p:txBody>
          <a:bodyPr/>
          <a:lstStyle/>
          <a:p>
            <a:pPr marL="0" indent="0">
              <a:buSzPct val="100000"/>
              <a:buNone/>
            </a:pPr>
            <a:r>
              <a:rPr lang="en-US" sz="2000" b="1" dirty="0"/>
              <a:t>Within-project edits</a:t>
            </a:r>
          </a:p>
        </p:txBody>
      </p:sp>
      <p:sp>
        <p:nvSpPr>
          <p:cNvPr id="8" name="Content Placeholder 1">
            <a:extLst>
              <a:ext uri="{FF2B5EF4-FFF2-40B4-BE49-F238E27FC236}">
                <a16:creationId xmlns:a16="http://schemas.microsoft.com/office/drawing/2014/main" id="{1899CB7A-C9C6-AE45-B5CD-36BAB8AA0492}"/>
              </a:ext>
            </a:extLst>
          </p:cNvPr>
          <p:cNvSpPr txBox="1">
            <a:spLocks/>
          </p:cNvSpPr>
          <p:nvPr/>
        </p:nvSpPr>
        <p:spPr bwMode="auto">
          <a:xfrm>
            <a:off x="1066800" y="1614701"/>
            <a:ext cx="7848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00000"/>
              <a:buFontTx/>
              <a:buNone/>
            </a:pPr>
            <a:r>
              <a:rPr lang="en-US" sz="2000" dirty="0"/>
              <a:t>Experienced Editors                                       Brand-New Editors </a:t>
            </a:r>
          </a:p>
        </p:txBody>
      </p:sp>
      <p:pic>
        <p:nvPicPr>
          <p:cNvPr id="12" name="Picture 11">
            <a:extLst>
              <a:ext uri="{FF2B5EF4-FFF2-40B4-BE49-F238E27FC236}">
                <a16:creationId xmlns:a16="http://schemas.microsoft.com/office/drawing/2014/main" id="{99A6D711-9ECD-A24E-9779-D233D3CFB32B}"/>
              </a:ext>
            </a:extLst>
          </p:cNvPr>
          <p:cNvPicPr>
            <a:picLocks noChangeAspect="1"/>
          </p:cNvPicPr>
          <p:nvPr/>
        </p:nvPicPr>
        <p:blipFill>
          <a:blip r:embed="rId5"/>
          <a:stretch>
            <a:fillRect/>
          </a:stretch>
        </p:blipFill>
        <p:spPr>
          <a:xfrm>
            <a:off x="47472" y="2064651"/>
            <a:ext cx="4425342" cy="2354949"/>
          </a:xfrm>
          <a:prstGeom prst="rect">
            <a:avLst/>
          </a:prstGeom>
        </p:spPr>
      </p:pic>
      <p:pic>
        <p:nvPicPr>
          <p:cNvPr id="13" name="Picture 12">
            <a:extLst>
              <a:ext uri="{FF2B5EF4-FFF2-40B4-BE49-F238E27FC236}">
                <a16:creationId xmlns:a16="http://schemas.microsoft.com/office/drawing/2014/main" id="{FA8A9432-7AF9-5B46-9A78-EB4D76DA0761}"/>
              </a:ext>
            </a:extLst>
          </p:cNvPr>
          <p:cNvPicPr>
            <a:picLocks noChangeAspect="1"/>
          </p:cNvPicPr>
          <p:nvPr/>
        </p:nvPicPr>
        <p:blipFill>
          <a:blip r:embed="rId6"/>
          <a:stretch>
            <a:fillRect/>
          </a:stretch>
        </p:blipFill>
        <p:spPr>
          <a:xfrm>
            <a:off x="4894558" y="1955760"/>
            <a:ext cx="3962077" cy="2468611"/>
          </a:xfrm>
          <a:prstGeom prst="rect">
            <a:avLst/>
          </a:prstGeom>
        </p:spPr>
      </p:pic>
      <p:sp>
        <p:nvSpPr>
          <p:cNvPr id="15" name="Rectangle 14">
            <a:extLst>
              <a:ext uri="{FF2B5EF4-FFF2-40B4-BE49-F238E27FC236}">
                <a16:creationId xmlns:a16="http://schemas.microsoft.com/office/drawing/2014/main" id="{08C3450B-6FEA-C54B-92CE-0DD6141A56C4}"/>
              </a:ext>
            </a:extLst>
          </p:cNvPr>
          <p:cNvSpPr/>
          <p:nvPr/>
        </p:nvSpPr>
        <p:spPr>
          <a:xfrm>
            <a:off x="381000" y="2071901"/>
            <a:ext cx="4007604" cy="2195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3FD971F-E330-2148-BD22-A89115C48708}"/>
              </a:ext>
            </a:extLst>
          </p:cNvPr>
          <p:cNvSpPr/>
          <p:nvPr/>
        </p:nvSpPr>
        <p:spPr>
          <a:xfrm>
            <a:off x="5181600" y="2110001"/>
            <a:ext cx="4007604" cy="2195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76200" y="4419600"/>
            <a:ext cx="8991600" cy="636826"/>
            <a:chOff x="76200" y="4419600"/>
            <a:chExt cx="8991600" cy="636826"/>
          </a:xfrm>
        </p:grpSpPr>
        <p:pic>
          <p:nvPicPr>
            <p:cNvPr id="9" name="Picture 8"/>
            <p:cNvPicPr>
              <a:picLocks noChangeAspect="1"/>
            </p:cNvPicPr>
            <p:nvPr/>
          </p:nvPicPr>
          <p:blipFill>
            <a:blip r:embed="rId7"/>
            <a:stretch>
              <a:fillRect/>
            </a:stretch>
          </p:blipFill>
          <p:spPr>
            <a:xfrm>
              <a:off x="76200" y="4419600"/>
              <a:ext cx="4495800" cy="636826"/>
            </a:xfrm>
            <a:prstGeom prst="rect">
              <a:avLst/>
            </a:prstGeom>
          </p:spPr>
        </p:pic>
        <p:pic>
          <p:nvPicPr>
            <p:cNvPr id="18" name="Picture 17"/>
            <p:cNvPicPr>
              <a:picLocks noChangeAspect="1"/>
            </p:cNvPicPr>
            <p:nvPr/>
          </p:nvPicPr>
          <p:blipFill>
            <a:blip r:embed="rId7"/>
            <a:stretch>
              <a:fillRect/>
            </a:stretch>
          </p:blipFill>
          <p:spPr>
            <a:xfrm>
              <a:off x="4885267" y="4419600"/>
              <a:ext cx="4182533" cy="592452"/>
            </a:xfrm>
            <a:prstGeom prst="rect">
              <a:avLst/>
            </a:prstGeom>
          </p:spPr>
        </p:pic>
      </p:grpSp>
    </p:spTree>
    <p:extLst>
      <p:ext uri="{BB962C8B-B14F-4D97-AF65-F5344CB8AC3E}">
        <p14:creationId xmlns:p14="http://schemas.microsoft.com/office/powerpoint/2010/main" val="37331622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Impacts on the Community</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73</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3581400" y="1157501"/>
            <a:ext cx="2439046" cy="457200"/>
          </a:xfrm>
        </p:spPr>
        <p:txBody>
          <a:bodyPr/>
          <a:lstStyle/>
          <a:p>
            <a:pPr marL="0" indent="0">
              <a:buSzPct val="100000"/>
              <a:buNone/>
            </a:pPr>
            <a:r>
              <a:rPr lang="en-US" sz="2000" b="1" dirty="0"/>
              <a:t>Within-project edits</a:t>
            </a:r>
          </a:p>
        </p:txBody>
      </p:sp>
      <p:pic>
        <p:nvPicPr>
          <p:cNvPr id="12" name="Picture 11">
            <a:extLst>
              <a:ext uri="{FF2B5EF4-FFF2-40B4-BE49-F238E27FC236}">
                <a16:creationId xmlns:a16="http://schemas.microsoft.com/office/drawing/2014/main" id="{99A6D711-9ECD-A24E-9779-D233D3CFB32B}"/>
              </a:ext>
            </a:extLst>
          </p:cNvPr>
          <p:cNvPicPr>
            <a:picLocks noChangeAspect="1"/>
          </p:cNvPicPr>
          <p:nvPr/>
        </p:nvPicPr>
        <p:blipFill>
          <a:blip r:embed="rId3"/>
          <a:stretch>
            <a:fillRect/>
          </a:stretch>
        </p:blipFill>
        <p:spPr>
          <a:xfrm>
            <a:off x="47472" y="2064651"/>
            <a:ext cx="4425342" cy="2354949"/>
          </a:xfrm>
          <a:prstGeom prst="rect">
            <a:avLst/>
          </a:prstGeom>
        </p:spPr>
      </p:pic>
      <p:pic>
        <p:nvPicPr>
          <p:cNvPr id="13" name="Picture 12">
            <a:extLst>
              <a:ext uri="{FF2B5EF4-FFF2-40B4-BE49-F238E27FC236}">
                <a16:creationId xmlns:a16="http://schemas.microsoft.com/office/drawing/2014/main" id="{FA8A9432-7AF9-5B46-9A78-EB4D76DA0761}"/>
              </a:ext>
            </a:extLst>
          </p:cNvPr>
          <p:cNvPicPr>
            <a:picLocks noChangeAspect="1"/>
          </p:cNvPicPr>
          <p:nvPr/>
        </p:nvPicPr>
        <p:blipFill>
          <a:blip r:embed="rId4"/>
          <a:stretch>
            <a:fillRect/>
          </a:stretch>
        </p:blipFill>
        <p:spPr>
          <a:xfrm>
            <a:off x="4894558" y="1955760"/>
            <a:ext cx="3962077" cy="2468611"/>
          </a:xfrm>
          <a:prstGeom prst="rect">
            <a:avLst/>
          </a:prstGeom>
        </p:spPr>
      </p:pic>
      <p:sp>
        <p:nvSpPr>
          <p:cNvPr id="14" name="TextBox 13">
            <a:extLst>
              <a:ext uri="{FF2B5EF4-FFF2-40B4-BE49-F238E27FC236}">
                <a16:creationId xmlns:a16="http://schemas.microsoft.com/office/drawing/2014/main" id="{2E3B433A-DD6E-124C-9D66-1F01F747CAA4}"/>
              </a:ext>
            </a:extLst>
          </p:cNvPr>
          <p:cNvSpPr txBox="1"/>
          <p:nvPr/>
        </p:nvSpPr>
        <p:spPr>
          <a:xfrm>
            <a:off x="5181600" y="5713809"/>
            <a:ext cx="4343400" cy="338554"/>
          </a:xfrm>
          <a:prstGeom prst="rect">
            <a:avLst/>
          </a:prstGeom>
          <a:noFill/>
        </p:spPr>
        <p:txBody>
          <a:bodyPr wrap="square" rtlCol="0">
            <a:spAutoFit/>
          </a:bodyPr>
          <a:lstStyle/>
          <a:p>
            <a:r>
              <a:rPr lang="en-US" sz="1600" dirty="0"/>
              <a:t>This is 7 days’ results. 30 days is similar</a:t>
            </a:r>
          </a:p>
        </p:txBody>
      </p:sp>
      <p:sp>
        <p:nvSpPr>
          <p:cNvPr id="15" name="Content Placeholder 1">
            <a:extLst>
              <a:ext uri="{FF2B5EF4-FFF2-40B4-BE49-F238E27FC236}">
                <a16:creationId xmlns:a16="http://schemas.microsoft.com/office/drawing/2014/main" id="{02A37B75-4C4A-8246-B66B-27FB48ED07BA}"/>
              </a:ext>
            </a:extLst>
          </p:cNvPr>
          <p:cNvSpPr txBox="1">
            <a:spLocks/>
          </p:cNvSpPr>
          <p:nvPr/>
        </p:nvSpPr>
        <p:spPr bwMode="auto">
          <a:xfrm>
            <a:off x="1066800" y="1614701"/>
            <a:ext cx="7848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5"/>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6"/>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00000"/>
              <a:buFontTx/>
              <a:buNone/>
            </a:pPr>
            <a:r>
              <a:rPr lang="en-US" sz="2000" dirty="0"/>
              <a:t>Experienced Editors                                       Brand-New Editors </a:t>
            </a:r>
          </a:p>
        </p:txBody>
      </p:sp>
      <p:grpSp>
        <p:nvGrpSpPr>
          <p:cNvPr id="19" name="Group 18"/>
          <p:cNvGrpSpPr/>
          <p:nvPr/>
        </p:nvGrpSpPr>
        <p:grpSpPr>
          <a:xfrm>
            <a:off x="76200" y="4419600"/>
            <a:ext cx="8991600" cy="636826"/>
            <a:chOff x="76200" y="4419600"/>
            <a:chExt cx="8991600" cy="636826"/>
          </a:xfrm>
        </p:grpSpPr>
        <p:pic>
          <p:nvPicPr>
            <p:cNvPr id="20" name="Picture 19"/>
            <p:cNvPicPr>
              <a:picLocks noChangeAspect="1"/>
            </p:cNvPicPr>
            <p:nvPr/>
          </p:nvPicPr>
          <p:blipFill>
            <a:blip r:embed="rId7"/>
            <a:stretch>
              <a:fillRect/>
            </a:stretch>
          </p:blipFill>
          <p:spPr>
            <a:xfrm>
              <a:off x="76200" y="4419600"/>
              <a:ext cx="4495800" cy="636826"/>
            </a:xfrm>
            <a:prstGeom prst="rect">
              <a:avLst/>
            </a:prstGeom>
          </p:spPr>
        </p:pic>
        <p:pic>
          <p:nvPicPr>
            <p:cNvPr id="21" name="Picture 20"/>
            <p:cNvPicPr>
              <a:picLocks noChangeAspect="1"/>
            </p:cNvPicPr>
            <p:nvPr/>
          </p:nvPicPr>
          <p:blipFill>
            <a:blip r:embed="rId7"/>
            <a:stretch>
              <a:fillRect/>
            </a:stretch>
          </p:blipFill>
          <p:spPr>
            <a:xfrm>
              <a:off x="4885267" y="4419600"/>
              <a:ext cx="4182533" cy="592452"/>
            </a:xfrm>
            <a:prstGeom prst="rect">
              <a:avLst/>
            </a:prstGeom>
          </p:spPr>
        </p:pic>
      </p:grpSp>
    </p:spTree>
    <p:extLst>
      <p:ext uri="{BB962C8B-B14F-4D97-AF65-F5344CB8AC3E}">
        <p14:creationId xmlns:p14="http://schemas.microsoft.com/office/powerpoint/2010/main" val="889383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Impacts on the Community</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74</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3581400" y="1157501"/>
            <a:ext cx="2439046" cy="457200"/>
          </a:xfrm>
        </p:spPr>
        <p:txBody>
          <a:bodyPr/>
          <a:lstStyle/>
          <a:p>
            <a:pPr marL="0" indent="0">
              <a:buSzPct val="100000"/>
              <a:buNone/>
            </a:pPr>
            <a:r>
              <a:rPr lang="en-US" sz="2000" b="1" dirty="0"/>
              <a:t>Within-project edits</a:t>
            </a:r>
          </a:p>
        </p:txBody>
      </p:sp>
      <p:pic>
        <p:nvPicPr>
          <p:cNvPr id="12" name="Picture 11">
            <a:extLst>
              <a:ext uri="{FF2B5EF4-FFF2-40B4-BE49-F238E27FC236}">
                <a16:creationId xmlns:a16="http://schemas.microsoft.com/office/drawing/2014/main" id="{99A6D711-9ECD-A24E-9779-D233D3CFB32B}"/>
              </a:ext>
            </a:extLst>
          </p:cNvPr>
          <p:cNvPicPr>
            <a:picLocks noChangeAspect="1"/>
          </p:cNvPicPr>
          <p:nvPr/>
        </p:nvPicPr>
        <p:blipFill>
          <a:blip r:embed="rId3"/>
          <a:stretch>
            <a:fillRect/>
          </a:stretch>
        </p:blipFill>
        <p:spPr>
          <a:xfrm>
            <a:off x="47472" y="2064651"/>
            <a:ext cx="4425342" cy="2354949"/>
          </a:xfrm>
          <a:prstGeom prst="rect">
            <a:avLst/>
          </a:prstGeom>
        </p:spPr>
      </p:pic>
      <p:pic>
        <p:nvPicPr>
          <p:cNvPr id="13" name="Picture 12">
            <a:extLst>
              <a:ext uri="{FF2B5EF4-FFF2-40B4-BE49-F238E27FC236}">
                <a16:creationId xmlns:a16="http://schemas.microsoft.com/office/drawing/2014/main" id="{FA8A9432-7AF9-5B46-9A78-EB4D76DA0761}"/>
              </a:ext>
            </a:extLst>
          </p:cNvPr>
          <p:cNvPicPr>
            <a:picLocks noChangeAspect="1"/>
          </p:cNvPicPr>
          <p:nvPr/>
        </p:nvPicPr>
        <p:blipFill>
          <a:blip r:embed="rId4"/>
          <a:stretch>
            <a:fillRect/>
          </a:stretch>
        </p:blipFill>
        <p:spPr>
          <a:xfrm>
            <a:off x="4894558" y="1955760"/>
            <a:ext cx="3962077" cy="2468611"/>
          </a:xfrm>
          <a:prstGeom prst="rect">
            <a:avLst/>
          </a:prstGeom>
        </p:spPr>
      </p:pic>
      <p:grpSp>
        <p:nvGrpSpPr>
          <p:cNvPr id="16" name="Group 15">
            <a:extLst>
              <a:ext uri="{FF2B5EF4-FFF2-40B4-BE49-F238E27FC236}">
                <a16:creationId xmlns:a16="http://schemas.microsoft.com/office/drawing/2014/main" id="{A2624CB4-F31F-4240-9827-AC6CD888986A}"/>
              </a:ext>
            </a:extLst>
          </p:cNvPr>
          <p:cNvGrpSpPr/>
          <p:nvPr/>
        </p:nvGrpSpPr>
        <p:grpSpPr>
          <a:xfrm>
            <a:off x="838200" y="2398811"/>
            <a:ext cx="1143000" cy="496789"/>
            <a:chOff x="838200" y="2398811"/>
            <a:chExt cx="1143000" cy="496789"/>
          </a:xfrm>
        </p:grpSpPr>
        <p:cxnSp>
          <p:nvCxnSpPr>
            <p:cNvPr id="6" name="Straight Connector 5">
              <a:extLst>
                <a:ext uri="{FF2B5EF4-FFF2-40B4-BE49-F238E27FC236}">
                  <a16:creationId xmlns:a16="http://schemas.microsoft.com/office/drawing/2014/main" id="{3E266001-EB0E-6743-81CF-2C291A83A229}"/>
                </a:ext>
              </a:extLst>
            </p:cNvPr>
            <p:cNvCxnSpPr/>
            <p:nvPr/>
          </p:nvCxnSpPr>
          <p:spPr>
            <a:xfrm>
              <a:off x="838200" y="2743200"/>
              <a:ext cx="9144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F9E7502-9BD2-824E-9A6A-4E0F07DEF201}"/>
                </a:ext>
              </a:extLst>
            </p:cNvPr>
            <p:cNvCxnSpPr/>
            <p:nvPr/>
          </p:nvCxnSpPr>
          <p:spPr>
            <a:xfrm>
              <a:off x="8382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8ACFC22-103A-E74C-A7AC-E050050D9773}"/>
                </a:ext>
              </a:extLst>
            </p:cNvPr>
            <p:cNvCxnSpPr/>
            <p:nvPr/>
          </p:nvCxnSpPr>
          <p:spPr>
            <a:xfrm>
              <a:off x="17526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4084EA03-00D8-6C4D-883E-CD245AA44ADD}"/>
                </a:ext>
              </a:extLst>
            </p:cNvPr>
            <p:cNvSpPr txBox="1"/>
            <p:nvPr/>
          </p:nvSpPr>
          <p:spPr>
            <a:xfrm>
              <a:off x="838200" y="2398811"/>
              <a:ext cx="1143000" cy="307777"/>
            </a:xfrm>
            <a:prstGeom prst="rect">
              <a:avLst/>
            </a:prstGeom>
            <a:noFill/>
          </p:spPr>
          <p:txBody>
            <a:bodyPr wrap="square" rtlCol="0">
              <a:spAutoFit/>
            </a:bodyPr>
            <a:lstStyle/>
            <a:p>
              <a:r>
                <a:rPr lang="en-US" sz="1400" dirty="0"/>
                <a:t>p&lt;0.01**</a:t>
              </a:r>
            </a:p>
          </p:txBody>
        </p:sp>
      </p:grpSp>
      <p:grpSp>
        <p:nvGrpSpPr>
          <p:cNvPr id="17" name="Group 16">
            <a:extLst>
              <a:ext uri="{FF2B5EF4-FFF2-40B4-BE49-F238E27FC236}">
                <a16:creationId xmlns:a16="http://schemas.microsoft.com/office/drawing/2014/main" id="{8FB5DBD0-9B52-674B-B34D-A31C4AAB1084}"/>
              </a:ext>
            </a:extLst>
          </p:cNvPr>
          <p:cNvGrpSpPr/>
          <p:nvPr/>
        </p:nvGrpSpPr>
        <p:grpSpPr>
          <a:xfrm>
            <a:off x="5547889" y="2398811"/>
            <a:ext cx="1143000" cy="496789"/>
            <a:chOff x="838200" y="2398811"/>
            <a:chExt cx="1143000" cy="496789"/>
          </a:xfrm>
        </p:grpSpPr>
        <p:cxnSp>
          <p:nvCxnSpPr>
            <p:cNvPr id="18" name="Straight Connector 17">
              <a:extLst>
                <a:ext uri="{FF2B5EF4-FFF2-40B4-BE49-F238E27FC236}">
                  <a16:creationId xmlns:a16="http://schemas.microsoft.com/office/drawing/2014/main" id="{B4C46146-F1B9-D04F-8ED0-9D67511A221E}"/>
                </a:ext>
              </a:extLst>
            </p:cNvPr>
            <p:cNvCxnSpPr/>
            <p:nvPr/>
          </p:nvCxnSpPr>
          <p:spPr>
            <a:xfrm>
              <a:off x="838200" y="2743200"/>
              <a:ext cx="9144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87A0B89E-C9EC-2240-B2DD-ED878D7AA0CC}"/>
                </a:ext>
              </a:extLst>
            </p:cNvPr>
            <p:cNvCxnSpPr/>
            <p:nvPr/>
          </p:nvCxnSpPr>
          <p:spPr>
            <a:xfrm>
              <a:off x="8382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E1C184A1-D0D4-E04F-AD59-65E937C358CD}"/>
                </a:ext>
              </a:extLst>
            </p:cNvPr>
            <p:cNvCxnSpPr/>
            <p:nvPr/>
          </p:nvCxnSpPr>
          <p:spPr>
            <a:xfrm>
              <a:off x="17526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65FB03AA-FADD-AC4B-95F1-4C613893A05E}"/>
                </a:ext>
              </a:extLst>
            </p:cNvPr>
            <p:cNvSpPr txBox="1"/>
            <p:nvPr/>
          </p:nvSpPr>
          <p:spPr>
            <a:xfrm>
              <a:off x="838200" y="2398811"/>
              <a:ext cx="1143000" cy="307777"/>
            </a:xfrm>
            <a:prstGeom prst="rect">
              <a:avLst/>
            </a:prstGeom>
            <a:noFill/>
          </p:spPr>
          <p:txBody>
            <a:bodyPr wrap="square" rtlCol="0">
              <a:spAutoFit/>
            </a:bodyPr>
            <a:lstStyle/>
            <a:p>
              <a:r>
                <a:rPr lang="en-US" sz="1400" dirty="0"/>
                <a:t>p&lt;0.01**</a:t>
              </a:r>
            </a:p>
          </p:txBody>
        </p:sp>
      </p:grpSp>
      <p:sp>
        <p:nvSpPr>
          <p:cNvPr id="22" name="TextBox 21">
            <a:extLst>
              <a:ext uri="{FF2B5EF4-FFF2-40B4-BE49-F238E27FC236}">
                <a16:creationId xmlns:a16="http://schemas.microsoft.com/office/drawing/2014/main" id="{4D2C310D-0B16-F446-BF4F-0B413B852E27}"/>
              </a:ext>
            </a:extLst>
          </p:cNvPr>
          <p:cNvSpPr txBox="1"/>
          <p:nvPr/>
        </p:nvSpPr>
        <p:spPr>
          <a:xfrm>
            <a:off x="838200" y="5410200"/>
            <a:ext cx="7391400" cy="923330"/>
          </a:xfrm>
          <a:prstGeom prst="rect">
            <a:avLst/>
          </a:prstGeom>
          <a:noFill/>
        </p:spPr>
        <p:txBody>
          <a:bodyPr wrap="square" rtlCol="0">
            <a:spAutoFit/>
          </a:bodyPr>
          <a:lstStyle/>
          <a:p>
            <a:r>
              <a:rPr lang="en-US" b="1" dirty="0">
                <a:solidFill>
                  <a:schemeClr val="accent2"/>
                </a:solidFill>
              </a:rPr>
              <a:t>Algorithms can identify newcomers who are more suitable and have potential to become serious contributors.  </a:t>
            </a:r>
          </a:p>
          <a:p>
            <a:endParaRPr lang="en-US" dirty="0"/>
          </a:p>
        </p:txBody>
      </p:sp>
      <p:sp>
        <p:nvSpPr>
          <p:cNvPr id="23" name="Content Placeholder 1">
            <a:extLst>
              <a:ext uri="{FF2B5EF4-FFF2-40B4-BE49-F238E27FC236}">
                <a16:creationId xmlns:a16="http://schemas.microsoft.com/office/drawing/2014/main" id="{859BF5FF-39C1-9B4E-99A7-682E3AFA7C85}"/>
              </a:ext>
            </a:extLst>
          </p:cNvPr>
          <p:cNvSpPr txBox="1">
            <a:spLocks/>
          </p:cNvSpPr>
          <p:nvPr/>
        </p:nvSpPr>
        <p:spPr bwMode="auto">
          <a:xfrm>
            <a:off x="1066800" y="1614701"/>
            <a:ext cx="7848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5"/>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6"/>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00000"/>
              <a:buFontTx/>
              <a:buNone/>
            </a:pPr>
            <a:r>
              <a:rPr lang="en-US" sz="2000" dirty="0"/>
              <a:t>Experienced Editors                                       Brand-New Editors </a:t>
            </a:r>
          </a:p>
        </p:txBody>
      </p:sp>
      <p:grpSp>
        <p:nvGrpSpPr>
          <p:cNvPr id="27" name="Group 26"/>
          <p:cNvGrpSpPr/>
          <p:nvPr/>
        </p:nvGrpSpPr>
        <p:grpSpPr>
          <a:xfrm>
            <a:off x="76200" y="4419600"/>
            <a:ext cx="8991600" cy="636826"/>
            <a:chOff x="76200" y="4419600"/>
            <a:chExt cx="8991600" cy="636826"/>
          </a:xfrm>
        </p:grpSpPr>
        <p:pic>
          <p:nvPicPr>
            <p:cNvPr id="28" name="Picture 27"/>
            <p:cNvPicPr>
              <a:picLocks noChangeAspect="1"/>
            </p:cNvPicPr>
            <p:nvPr/>
          </p:nvPicPr>
          <p:blipFill>
            <a:blip r:embed="rId7"/>
            <a:stretch>
              <a:fillRect/>
            </a:stretch>
          </p:blipFill>
          <p:spPr>
            <a:xfrm>
              <a:off x="76200" y="4419600"/>
              <a:ext cx="4495800" cy="636826"/>
            </a:xfrm>
            <a:prstGeom prst="rect">
              <a:avLst/>
            </a:prstGeom>
          </p:spPr>
        </p:pic>
        <p:pic>
          <p:nvPicPr>
            <p:cNvPr id="29" name="Picture 28"/>
            <p:cNvPicPr>
              <a:picLocks noChangeAspect="1"/>
            </p:cNvPicPr>
            <p:nvPr/>
          </p:nvPicPr>
          <p:blipFill>
            <a:blip r:embed="rId7"/>
            <a:stretch>
              <a:fillRect/>
            </a:stretch>
          </p:blipFill>
          <p:spPr>
            <a:xfrm>
              <a:off x="4885267" y="4419600"/>
              <a:ext cx="4182533" cy="592452"/>
            </a:xfrm>
            <a:prstGeom prst="rect">
              <a:avLst/>
            </a:prstGeom>
          </p:spPr>
        </p:pic>
      </p:grpSp>
    </p:spTree>
    <p:extLst>
      <p:ext uri="{BB962C8B-B14F-4D97-AF65-F5344CB8AC3E}">
        <p14:creationId xmlns:p14="http://schemas.microsoft.com/office/powerpoint/2010/main" val="422754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Impacts on the Community</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75</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3581400" y="1157501"/>
            <a:ext cx="2439046" cy="457200"/>
          </a:xfrm>
        </p:spPr>
        <p:txBody>
          <a:bodyPr/>
          <a:lstStyle/>
          <a:p>
            <a:pPr marL="0" indent="0">
              <a:buSzPct val="100000"/>
              <a:buNone/>
            </a:pPr>
            <a:r>
              <a:rPr lang="en-US" sz="2000" b="1" dirty="0"/>
              <a:t>Within-project edits</a:t>
            </a:r>
          </a:p>
        </p:txBody>
      </p:sp>
      <p:pic>
        <p:nvPicPr>
          <p:cNvPr id="12" name="Picture 11">
            <a:extLst>
              <a:ext uri="{FF2B5EF4-FFF2-40B4-BE49-F238E27FC236}">
                <a16:creationId xmlns:a16="http://schemas.microsoft.com/office/drawing/2014/main" id="{99A6D711-9ECD-A24E-9779-D233D3CFB32B}"/>
              </a:ext>
            </a:extLst>
          </p:cNvPr>
          <p:cNvPicPr>
            <a:picLocks noChangeAspect="1"/>
          </p:cNvPicPr>
          <p:nvPr/>
        </p:nvPicPr>
        <p:blipFill>
          <a:blip r:embed="rId3"/>
          <a:stretch>
            <a:fillRect/>
          </a:stretch>
        </p:blipFill>
        <p:spPr>
          <a:xfrm>
            <a:off x="47472" y="2064651"/>
            <a:ext cx="4425342" cy="2354949"/>
          </a:xfrm>
          <a:prstGeom prst="rect">
            <a:avLst/>
          </a:prstGeom>
        </p:spPr>
      </p:pic>
      <p:pic>
        <p:nvPicPr>
          <p:cNvPr id="13" name="Picture 12">
            <a:extLst>
              <a:ext uri="{FF2B5EF4-FFF2-40B4-BE49-F238E27FC236}">
                <a16:creationId xmlns:a16="http://schemas.microsoft.com/office/drawing/2014/main" id="{FA8A9432-7AF9-5B46-9A78-EB4D76DA0761}"/>
              </a:ext>
            </a:extLst>
          </p:cNvPr>
          <p:cNvPicPr>
            <a:picLocks noChangeAspect="1"/>
          </p:cNvPicPr>
          <p:nvPr/>
        </p:nvPicPr>
        <p:blipFill>
          <a:blip r:embed="rId4"/>
          <a:stretch>
            <a:fillRect/>
          </a:stretch>
        </p:blipFill>
        <p:spPr>
          <a:xfrm>
            <a:off x="4894558" y="1955760"/>
            <a:ext cx="3962077" cy="2468611"/>
          </a:xfrm>
          <a:prstGeom prst="rect">
            <a:avLst/>
          </a:prstGeom>
        </p:spPr>
      </p:pic>
      <p:grpSp>
        <p:nvGrpSpPr>
          <p:cNvPr id="16" name="Group 15">
            <a:extLst>
              <a:ext uri="{FF2B5EF4-FFF2-40B4-BE49-F238E27FC236}">
                <a16:creationId xmlns:a16="http://schemas.microsoft.com/office/drawing/2014/main" id="{A2624CB4-F31F-4240-9827-AC6CD888986A}"/>
              </a:ext>
            </a:extLst>
          </p:cNvPr>
          <p:cNvGrpSpPr/>
          <p:nvPr/>
        </p:nvGrpSpPr>
        <p:grpSpPr>
          <a:xfrm>
            <a:off x="1837679" y="2233447"/>
            <a:ext cx="1143000" cy="496789"/>
            <a:chOff x="838200" y="2398811"/>
            <a:chExt cx="1143000" cy="496789"/>
          </a:xfrm>
        </p:grpSpPr>
        <p:cxnSp>
          <p:nvCxnSpPr>
            <p:cNvPr id="6" name="Straight Connector 5">
              <a:extLst>
                <a:ext uri="{FF2B5EF4-FFF2-40B4-BE49-F238E27FC236}">
                  <a16:creationId xmlns:a16="http://schemas.microsoft.com/office/drawing/2014/main" id="{3E266001-EB0E-6743-81CF-2C291A83A229}"/>
                </a:ext>
              </a:extLst>
            </p:cNvPr>
            <p:cNvCxnSpPr/>
            <p:nvPr/>
          </p:nvCxnSpPr>
          <p:spPr>
            <a:xfrm>
              <a:off x="838200" y="2743200"/>
              <a:ext cx="9144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F9E7502-9BD2-824E-9A6A-4E0F07DEF201}"/>
                </a:ext>
              </a:extLst>
            </p:cNvPr>
            <p:cNvCxnSpPr/>
            <p:nvPr/>
          </p:nvCxnSpPr>
          <p:spPr>
            <a:xfrm>
              <a:off x="8382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8ACFC22-103A-E74C-A7AC-E050050D9773}"/>
                </a:ext>
              </a:extLst>
            </p:cNvPr>
            <p:cNvCxnSpPr/>
            <p:nvPr/>
          </p:nvCxnSpPr>
          <p:spPr>
            <a:xfrm>
              <a:off x="17526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4084EA03-00D8-6C4D-883E-CD245AA44ADD}"/>
                </a:ext>
              </a:extLst>
            </p:cNvPr>
            <p:cNvSpPr txBox="1"/>
            <p:nvPr/>
          </p:nvSpPr>
          <p:spPr>
            <a:xfrm>
              <a:off x="838200" y="2398811"/>
              <a:ext cx="1143000" cy="307777"/>
            </a:xfrm>
            <a:prstGeom prst="rect">
              <a:avLst/>
            </a:prstGeom>
            <a:noFill/>
          </p:spPr>
          <p:txBody>
            <a:bodyPr wrap="square" rtlCol="0">
              <a:spAutoFit/>
            </a:bodyPr>
            <a:lstStyle/>
            <a:p>
              <a:r>
                <a:rPr lang="en-US" sz="1400" dirty="0"/>
                <a:t>p&lt;0.01**</a:t>
              </a:r>
            </a:p>
          </p:txBody>
        </p:sp>
      </p:grpSp>
      <p:grpSp>
        <p:nvGrpSpPr>
          <p:cNvPr id="28" name="Group 27">
            <a:extLst>
              <a:ext uri="{FF2B5EF4-FFF2-40B4-BE49-F238E27FC236}">
                <a16:creationId xmlns:a16="http://schemas.microsoft.com/office/drawing/2014/main" id="{5D553DD0-25B8-4043-9846-6B5ACA5EC327}"/>
              </a:ext>
            </a:extLst>
          </p:cNvPr>
          <p:cNvGrpSpPr/>
          <p:nvPr/>
        </p:nvGrpSpPr>
        <p:grpSpPr>
          <a:xfrm>
            <a:off x="3049487" y="2224301"/>
            <a:ext cx="1143000" cy="496789"/>
            <a:chOff x="838200" y="2398811"/>
            <a:chExt cx="1143000" cy="496789"/>
          </a:xfrm>
        </p:grpSpPr>
        <p:cxnSp>
          <p:nvCxnSpPr>
            <p:cNvPr id="29" name="Straight Connector 28">
              <a:extLst>
                <a:ext uri="{FF2B5EF4-FFF2-40B4-BE49-F238E27FC236}">
                  <a16:creationId xmlns:a16="http://schemas.microsoft.com/office/drawing/2014/main" id="{37795DBE-A3F6-C144-841B-B3B09503AD2D}"/>
                </a:ext>
              </a:extLst>
            </p:cNvPr>
            <p:cNvCxnSpPr/>
            <p:nvPr/>
          </p:nvCxnSpPr>
          <p:spPr>
            <a:xfrm>
              <a:off x="838200" y="2743200"/>
              <a:ext cx="9144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0758F9CB-57C3-C549-AA61-8A9348E1290D}"/>
                </a:ext>
              </a:extLst>
            </p:cNvPr>
            <p:cNvCxnSpPr/>
            <p:nvPr/>
          </p:nvCxnSpPr>
          <p:spPr>
            <a:xfrm>
              <a:off x="8382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7E79D89B-F6CD-F046-9D4D-CEBCF25F38E4}"/>
                </a:ext>
              </a:extLst>
            </p:cNvPr>
            <p:cNvCxnSpPr/>
            <p:nvPr/>
          </p:nvCxnSpPr>
          <p:spPr>
            <a:xfrm>
              <a:off x="17526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2E4278FA-A7A6-DB4E-B12A-FA199D2F072D}"/>
                </a:ext>
              </a:extLst>
            </p:cNvPr>
            <p:cNvSpPr txBox="1"/>
            <p:nvPr/>
          </p:nvSpPr>
          <p:spPr>
            <a:xfrm>
              <a:off x="838200" y="2398811"/>
              <a:ext cx="1143000" cy="307777"/>
            </a:xfrm>
            <a:prstGeom prst="rect">
              <a:avLst/>
            </a:prstGeom>
            <a:noFill/>
          </p:spPr>
          <p:txBody>
            <a:bodyPr wrap="square" rtlCol="0">
              <a:spAutoFit/>
            </a:bodyPr>
            <a:lstStyle/>
            <a:p>
              <a:r>
                <a:rPr lang="en-US" sz="1400" dirty="0"/>
                <a:t>p&lt;0.01**</a:t>
              </a:r>
            </a:p>
          </p:txBody>
        </p:sp>
      </p:grpSp>
      <p:sp>
        <p:nvSpPr>
          <p:cNvPr id="21" name="Content Placeholder 1">
            <a:extLst>
              <a:ext uri="{FF2B5EF4-FFF2-40B4-BE49-F238E27FC236}">
                <a16:creationId xmlns:a16="http://schemas.microsoft.com/office/drawing/2014/main" id="{C6371AEC-93B3-4C47-B7A3-60AD3CB6119B}"/>
              </a:ext>
            </a:extLst>
          </p:cNvPr>
          <p:cNvSpPr txBox="1">
            <a:spLocks/>
          </p:cNvSpPr>
          <p:nvPr/>
        </p:nvSpPr>
        <p:spPr bwMode="auto">
          <a:xfrm>
            <a:off x="1066800" y="1614701"/>
            <a:ext cx="7848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5"/>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6"/>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00000"/>
              <a:buFontTx/>
              <a:buNone/>
            </a:pPr>
            <a:r>
              <a:rPr lang="en-US" sz="2000" dirty="0"/>
              <a:t>Experienced Editors                                       Brand-New Editors </a:t>
            </a:r>
          </a:p>
        </p:txBody>
      </p:sp>
      <p:sp>
        <p:nvSpPr>
          <p:cNvPr id="22" name="TextBox 21">
            <a:extLst>
              <a:ext uri="{FF2B5EF4-FFF2-40B4-BE49-F238E27FC236}">
                <a16:creationId xmlns:a16="http://schemas.microsoft.com/office/drawing/2014/main" id="{4D2C310D-0B16-F446-BF4F-0B413B852E27}"/>
              </a:ext>
            </a:extLst>
          </p:cNvPr>
          <p:cNvSpPr txBox="1"/>
          <p:nvPr/>
        </p:nvSpPr>
        <p:spPr>
          <a:xfrm>
            <a:off x="914400" y="5257800"/>
            <a:ext cx="7391400" cy="1200329"/>
          </a:xfrm>
          <a:prstGeom prst="rect">
            <a:avLst/>
          </a:prstGeom>
          <a:noFill/>
        </p:spPr>
        <p:txBody>
          <a:bodyPr wrap="square" rtlCol="0">
            <a:spAutoFit/>
          </a:bodyPr>
          <a:lstStyle/>
          <a:p>
            <a:r>
              <a:rPr lang="en-US" b="1" dirty="0">
                <a:solidFill>
                  <a:schemeClr val="accent2"/>
                </a:solidFill>
              </a:rPr>
              <a:t>Interpretation 1 (Selection): Current members did additional investigation and select the most promising newcomers</a:t>
            </a:r>
          </a:p>
          <a:p>
            <a:r>
              <a:rPr lang="en-US" b="1" dirty="0">
                <a:solidFill>
                  <a:schemeClr val="accent2"/>
                </a:solidFill>
              </a:rPr>
              <a:t>Interpretation 2 (Mentoring): Current members provided help and mentorship to newcomers which lead to more contribution</a:t>
            </a:r>
          </a:p>
        </p:txBody>
      </p:sp>
      <p:grpSp>
        <p:nvGrpSpPr>
          <p:cNvPr id="26" name="Group 25"/>
          <p:cNvGrpSpPr/>
          <p:nvPr/>
        </p:nvGrpSpPr>
        <p:grpSpPr>
          <a:xfrm>
            <a:off x="76200" y="4419600"/>
            <a:ext cx="8991600" cy="636826"/>
            <a:chOff x="76200" y="4419600"/>
            <a:chExt cx="8991600" cy="636826"/>
          </a:xfrm>
        </p:grpSpPr>
        <p:pic>
          <p:nvPicPr>
            <p:cNvPr id="27" name="Picture 26"/>
            <p:cNvPicPr>
              <a:picLocks noChangeAspect="1"/>
            </p:cNvPicPr>
            <p:nvPr/>
          </p:nvPicPr>
          <p:blipFill>
            <a:blip r:embed="rId7"/>
            <a:stretch>
              <a:fillRect/>
            </a:stretch>
          </p:blipFill>
          <p:spPr>
            <a:xfrm>
              <a:off x="76200" y="4419600"/>
              <a:ext cx="4495800" cy="636826"/>
            </a:xfrm>
            <a:prstGeom prst="rect">
              <a:avLst/>
            </a:prstGeom>
          </p:spPr>
        </p:pic>
        <p:pic>
          <p:nvPicPr>
            <p:cNvPr id="33" name="Picture 32"/>
            <p:cNvPicPr>
              <a:picLocks noChangeAspect="1"/>
            </p:cNvPicPr>
            <p:nvPr/>
          </p:nvPicPr>
          <p:blipFill>
            <a:blip r:embed="rId7"/>
            <a:stretch>
              <a:fillRect/>
            </a:stretch>
          </p:blipFill>
          <p:spPr>
            <a:xfrm>
              <a:off x="4885267" y="4419600"/>
              <a:ext cx="4182533" cy="592452"/>
            </a:xfrm>
            <a:prstGeom prst="rect">
              <a:avLst/>
            </a:prstGeom>
          </p:spPr>
        </p:pic>
      </p:grpSp>
    </p:spTree>
    <p:extLst>
      <p:ext uri="{BB962C8B-B14F-4D97-AF65-F5344CB8AC3E}">
        <p14:creationId xmlns:p14="http://schemas.microsoft.com/office/powerpoint/2010/main" val="394709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Impacts on the Community</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76</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493837"/>
            <a:ext cx="7999640" cy="2133600"/>
          </a:xfrm>
        </p:spPr>
        <p:txBody>
          <a:bodyPr/>
          <a:lstStyle/>
          <a:p>
            <a:pPr marL="0" indent="0">
              <a:buNone/>
            </a:pPr>
            <a:r>
              <a:rPr lang="en-US" sz="2400" b="1" dirty="0"/>
              <a:t>Qualitative evidence that supports the selection effect</a:t>
            </a:r>
          </a:p>
          <a:p>
            <a:pPr marL="0" indent="0">
              <a:buSzPct val="100000"/>
              <a:buNone/>
            </a:pPr>
            <a:r>
              <a:rPr lang="en-US" sz="2400" b="1" i="1" dirty="0">
                <a:latin typeface="Times" pitchFamily="2" charset="0"/>
              </a:rPr>
              <a:t>“</a:t>
            </a:r>
            <a:r>
              <a:rPr lang="en-US" sz="2400" i="1" dirty="0">
                <a:latin typeface="Times" pitchFamily="2" charset="0"/>
              </a:rPr>
              <a:t>I look at the previous contributions and making sure they are a) productive (not mass deletions for examples which I have seen particularly for articles related to women), b) significant (not just fixing a typo), and c) not done by an editor with malicious intent or who has a thing for disrupting contributions to articles related to women athletes.</a:t>
            </a:r>
            <a:r>
              <a:rPr lang="en-US" sz="2400" b="1" i="1" dirty="0">
                <a:latin typeface="Times" pitchFamily="2" charset="0"/>
              </a:rPr>
              <a:t>”</a:t>
            </a:r>
            <a:endParaRPr lang="en-US" sz="2400" dirty="0"/>
          </a:p>
          <a:p>
            <a:pPr marL="457200" indent="-457200">
              <a:buAutoNum type="arabicParenBoth"/>
            </a:pPr>
            <a:endParaRPr lang="en-US" sz="2400" dirty="0"/>
          </a:p>
          <a:p>
            <a:pPr>
              <a:buFont typeface="Arial" panose="020B0604020202020204" pitchFamily="34" charset="0"/>
              <a:buChar char="•"/>
            </a:pPr>
            <a:endParaRPr lang="en-US" sz="1800" b="1" dirty="0"/>
          </a:p>
        </p:txBody>
      </p:sp>
    </p:spTree>
    <p:extLst>
      <p:ext uri="{BB962C8B-B14F-4D97-AF65-F5344CB8AC3E}">
        <p14:creationId xmlns:p14="http://schemas.microsoft.com/office/powerpoint/2010/main" val="334011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Impacts on the Community</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77</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493837"/>
            <a:ext cx="7999640" cy="2133600"/>
          </a:xfrm>
        </p:spPr>
        <p:txBody>
          <a:bodyPr/>
          <a:lstStyle/>
          <a:p>
            <a:pPr marL="0" indent="0">
              <a:buNone/>
            </a:pPr>
            <a:r>
              <a:rPr lang="en-US" sz="2400" b="1" dirty="0"/>
              <a:t>Qualitative evidence that supports the mentoring effect</a:t>
            </a:r>
          </a:p>
          <a:p>
            <a:pPr marL="0" indent="0">
              <a:buNone/>
            </a:pPr>
            <a:r>
              <a:rPr lang="en-US" sz="1800" i="1" dirty="0">
                <a:latin typeface="Times" pitchFamily="2" charset="0"/>
              </a:rPr>
              <a:t>“</a:t>
            </a:r>
            <a:r>
              <a:rPr lang="en-US" sz="2400" i="1" dirty="0">
                <a:latin typeface="Times" pitchFamily="2" charset="0"/>
              </a:rPr>
              <a:t>I’ve received outreach from other member in the project, and </a:t>
            </a:r>
            <a:r>
              <a:rPr lang="en-US" sz="2400" b="1" i="1" dirty="0">
                <a:latin typeface="Times" pitchFamily="2" charset="0"/>
              </a:rPr>
              <a:t>I’ve been helped out</a:t>
            </a:r>
            <a:r>
              <a:rPr lang="en-US" sz="2400" i="1" dirty="0">
                <a:latin typeface="Times" pitchFamily="2" charset="0"/>
              </a:rPr>
              <a:t>. I want to write good pages….When you join a project like Chicago it’s so much work to be done. But I’ve received help from [Anonymized name] the organizer </a:t>
            </a:r>
            <a:r>
              <a:rPr lang="en-US" sz="2400" b="1" i="1" dirty="0">
                <a:latin typeface="Times" pitchFamily="2" charset="0"/>
              </a:rPr>
              <a:t>so I don’t feel like I am doing it alone</a:t>
            </a:r>
            <a:r>
              <a:rPr lang="en-US" sz="2400" i="1" dirty="0">
                <a:latin typeface="Times" pitchFamily="2" charset="0"/>
              </a:rPr>
              <a:t>. I feel that’s really helpful.  </a:t>
            </a:r>
            <a:r>
              <a:rPr lang="en-US" sz="2400" dirty="0"/>
              <a:t>” – A newcomer who was invited</a:t>
            </a:r>
          </a:p>
          <a:p>
            <a:pPr>
              <a:buFont typeface="Arial" panose="020B0604020202020204" pitchFamily="34" charset="0"/>
              <a:buChar char="•"/>
            </a:pPr>
            <a:endParaRPr lang="en-US" sz="1800" b="1" dirty="0"/>
          </a:p>
        </p:txBody>
      </p:sp>
    </p:spTree>
    <p:extLst>
      <p:ext uri="{BB962C8B-B14F-4D97-AF65-F5344CB8AC3E}">
        <p14:creationId xmlns:p14="http://schemas.microsoft.com/office/powerpoint/2010/main" val="218393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Impacts on the Community</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78</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610960" y="1524000"/>
            <a:ext cx="7999640" cy="2133600"/>
          </a:xfrm>
        </p:spPr>
        <p:txBody>
          <a:bodyPr/>
          <a:lstStyle/>
          <a:p>
            <a:pPr marL="0" indent="0">
              <a:buNone/>
            </a:pPr>
            <a:r>
              <a:rPr lang="en-US" sz="2400" b="1" dirty="0"/>
              <a:t>Some drawbacks of “Human in the loop”</a:t>
            </a:r>
          </a:p>
          <a:p>
            <a:pPr marL="0" indent="0">
              <a:buNone/>
            </a:pPr>
            <a:r>
              <a:rPr lang="en-US" sz="2400" i="1" dirty="0">
                <a:latin typeface="Times" pitchFamily="2" charset="0"/>
              </a:rPr>
              <a:t>“I do think having someone extend friendly invitations is nice and helpful, but at the same time, </a:t>
            </a:r>
            <a:r>
              <a:rPr lang="en-US" sz="2400" b="1" i="1" dirty="0">
                <a:latin typeface="Times" pitchFamily="2" charset="0"/>
              </a:rPr>
              <a:t>this is taxing on the inviting editor.</a:t>
            </a:r>
            <a:r>
              <a:rPr lang="en-US" sz="2400" i="1" dirty="0">
                <a:latin typeface="Times" pitchFamily="2" charset="0"/>
              </a:rPr>
              <a:t> I'm not particular interested in reviewing editors' contributions and extending invitations often..”</a:t>
            </a:r>
            <a:endParaRPr lang="en-US" sz="1800" b="1" i="1" dirty="0">
              <a:latin typeface="Times" pitchFamily="2" charset="0"/>
            </a:endParaRPr>
          </a:p>
          <a:p>
            <a:pPr marL="0" indent="0">
              <a:buNone/>
            </a:pPr>
            <a:endParaRPr lang="en-US" sz="2400" b="1" dirty="0"/>
          </a:p>
          <a:p>
            <a:pPr>
              <a:buFont typeface="Arial" panose="020B0604020202020204" pitchFamily="34" charset="0"/>
              <a:buChar char="•"/>
            </a:pPr>
            <a:endParaRPr lang="en-US" sz="1800" b="1" dirty="0"/>
          </a:p>
        </p:txBody>
      </p:sp>
    </p:spTree>
    <p:extLst>
      <p:ext uri="{BB962C8B-B14F-4D97-AF65-F5344CB8AC3E}">
        <p14:creationId xmlns:p14="http://schemas.microsoft.com/office/powerpoint/2010/main" val="156590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Impacts on the Community</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79</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3581400" y="1157501"/>
            <a:ext cx="2439046" cy="457200"/>
          </a:xfrm>
        </p:spPr>
        <p:txBody>
          <a:bodyPr/>
          <a:lstStyle/>
          <a:p>
            <a:pPr marL="0" indent="0">
              <a:buSzPct val="100000"/>
              <a:buNone/>
            </a:pPr>
            <a:r>
              <a:rPr lang="en-US" sz="2000" b="1" dirty="0"/>
              <a:t>Within-project edits</a:t>
            </a:r>
          </a:p>
        </p:txBody>
      </p:sp>
      <p:pic>
        <p:nvPicPr>
          <p:cNvPr id="12" name="Picture 11">
            <a:extLst>
              <a:ext uri="{FF2B5EF4-FFF2-40B4-BE49-F238E27FC236}">
                <a16:creationId xmlns:a16="http://schemas.microsoft.com/office/drawing/2014/main" id="{99A6D711-9ECD-A24E-9779-D233D3CFB32B}"/>
              </a:ext>
            </a:extLst>
          </p:cNvPr>
          <p:cNvPicPr>
            <a:picLocks noChangeAspect="1"/>
          </p:cNvPicPr>
          <p:nvPr/>
        </p:nvPicPr>
        <p:blipFill>
          <a:blip r:embed="rId3"/>
          <a:stretch>
            <a:fillRect/>
          </a:stretch>
        </p:blipFill>
        <p:spPr>
          <a:xfrm>
            <a:off x="47472" y="2064651"/>
            <a:ext cx="4425342" cy="2354949"/>
          </a:xfrm>
          <a:prstGeom prst="rect">
            <a:avLst/>
          </a:prstGeom>
        </p:spPr>
      </p:pic>
      <p:pic>
        <p:nvPicPr>
          <p:cNvPr id="13" name="Picture 12">
            <a:extLst>
              <a:ext uri="{FF2B5EF4-FFF2-40B4-BE49-F238E27FC236}">
                <a16:creationId xmlns:a16="http://schemas.microsoft.com/office/drawing/2014/main" id="{FA8A9432-7AF9-5B46-9A78-EB4D76DA0761}"/>
              </a:ext>
            </a:extLst>
          </p:cNvPr>
          <p:cNvPicPr>
            <a:picLocks noChangeAspect="1"/>
          </p:cNvPicPr>
          <p:nvPr/>
        </p:nvPicPr>
        <p:blipFill>
          <a:blip r:embed="rId4"/>
          <a:stretch>
            <a:fillRect/>
          </a:stretch>
        </p:blipFill>
        <p:spPr>
          <a:xfrm>
            <a:off x="4894558" y="1955760"/>
            <a:ext cx="3962077" cy="2468611"/>
          </a:xfrm>
          <a:prstGeom prst="rect">
            <a:avLst/>
          </a:prstGeom>
        </p:spPr>
      </p:pic>
      <p:grpSp>
        <p:nvGrpSpPr>
          <p:cNvPr id="16" name="Group 15">
            <a:extLst>
              <a:ext uri="{FF2B5EF4-FFF2-40B4-BE49-F238E27FC236}">
                <a16:creationId xmlns:a16="http://schemas.microsoft.com/office/drawing/2014/main" id="{A2624CB4-F31F-4240-9827-AC6CD888986A}"/>
              </a:ext>
            </a:extLst>
          </p:cNvPr>
          <p:cNvGrpSpPr/>
          <p:nvPr/>
        </p:nvGrpSpPr>
        <p:grpSpPr>
          <a:xfrm>
            <a:off x="1837679" y="2233447"/>
            <a:ext cx="1143000" cy="496789"/>
            <a:chOff x="838200" y="2398811"/>
            <a:chExt cx="1143000" cy="496789"/>
          </a:xfrm>
        </p:grpSpPr>
        <p:cxnSp>
          <p:nvCxnSpPr>
            <p:cNvPr id="6" name="Straight Connector 5">
              <a:extLst>
                <a:ext uri="{FF2B5EF4-FFF2-40B4-BE49-F238E27FC236}">
                  <a16:creationId xmlns:a16="http://schemas.microsoft.com/office/drawing/2014/main" id="{3E266001-EB0E-6743-81CF-2C291A83A229}"/>
                </a:ext>
              </a:extLst>
            </p:cNvPr>
            <p:cNvCxnSpPr/>
            <p:nvPr/>
          </p:nvCxnSpPr>
          <p:spPr>
            <a:xfrm>
              <a:off x="838200" y="2743200"/>
              <a:ext cx="9144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9F9E7502-9BD2-824E-9A6A-4E0F07DEF201}"/>
                </a:ext>
              </a:extLst>
            </p:cNvPr>
            <p:cNvCxnSpPr/>
            <p:nvPr/>
          </p:nvCxnSpPr>
          <p:spPr>
            <a:xfrm>
              <a:off x="8382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18ACFC22-103A-E74C-A7AC-E050050D9773}"/>
                </a:ext>
              </a:extLst>
            </p:cNvPr>
            <p:cNvCxnSpPr/>
            <p:nvPr/>
          </p:nvCxnSpPr>
          <p:spPr>
            <a:xfrm>
              <a:off x="17526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4084EA03-00D8-6C4D-883E-CD245AA44ADD}"/>
                </a:ext>
              </a:extLst>
            </p:cNvPr>
            <p:cNvSpPr txBox="1"/>
            <p:nvPr/>
          </p:nvSpPr>
          <p:spPr>
            <a:xfrm>
              <a:off x="838200" y="2398811"/>
              <a:ext cx="1143000" cy="307777"/>
            </a:xfrm>
            <a:prstGeom prst="rect">
              <a:avLst/>
            </a:prstGeom>
            <a:noFill/>
          </p:spPr>
          <p:txBody>
            <a:bodyPr wrap="square" rtlCol="0">
              <a:spAutoFit/>
            </a:bodyPr>
            <a:lstStyle/>
            <a:p>
              <a:r>
                <a:rPr lang="en-US" sz="1400" dirty="0"/>
                <a:t>p&lt;0.01**</a:t>
              </a:r>
            </a:p>
          </p:txBody>
        </p:sp>
      </p:grpSp>
      <p:grpSp>
        <p:nvGrpSpPr>
          <p:cNvPr id="17" name="Group 16">
            <a:extLst>
              <a:ext uri="{FF2B5EF4-FFF2-40B4-BE49-F238E27FC236}">
                <a16:creationId xmlns:a16="http://schemas.microsoft.com/office/drawing/2014/main" id="{8FB5DBD0-9B52-674B-B34D-A31C4AAB1084}"/>
              </a:ext>
            </a:extLst>
          </p:cNvPr>
          <p:cNvGrpSpPr/>
          <p:nvPr/>
        </p:nvGrpSpPr>
        <p:grpSpPr>
          <a:xfrm>
            <a:off x="6351237" y="2364157"/>
            <a:ext cx="914400" cy="496789"/>
            <a:chOff x="838200" y="2398811"/>
            <a:chExt cx="914400" cy="496789"/>
          </a:xfrm>
        </p:grpSpPr>
        <p:cxnSp>
          <p:nvCxnSpPr>
            <p:cNvPr id="18" name="Straight Connector 17">
              <a:extLst>
                <a:ext uri="{FF2B5EF4-FFF2-40B4-BE49-F238E27FC236}">
                  <a16:creationId xmlns:a16="http://schemas.microsoft.com/office/drawing/2014/main" id="{B4C46146-F1B9-D04F-8ED0-9D67511A221E}"/>
                </a:ext>
              </a:extLst>
            </p:cNvPr>
            <p:cNvCxnSpPr/>
            <p:nvPr/>
          </p:nvCxnSpPr>
          <p:spPr>
            <a:xfrm>
              <a:off x="838200" y="2743200"/>
              <a:ext cx="9144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87A0B89E-C9EC-2240-B2DD-ED878D7AA0CC}"/>
                </a:ext>
              </a:extLst>
            </p:cNvPr>
            <p:cNvCxnSpPr/>
            <p:nvPr/>
          </p:nvCxnSpPr>
          <p:spPr>
            <a:xfrm>
              <a:off x="8382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E1C184A1-D0D4-E04F-AD59-65E937C358CD}"/>
                </a:ext>
              </a:extLst>
            </p:cNvPr>
            <p:cNvCxnSpPr/>
            <p:nvPr/>
          </p:nvCxnSpPr>
          <p:spPr>
            <a:xfrm>
              <a:off x="17526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65FB03AA-FADD-AC4B-95F1-4C613893A05E}"/>
                </a:ext>
              </a:extLst>
            </p:cNvPr>
            <p:cNvSpPr txBox="1"/>
            <p:nvPr/>
          </p:nvSpPr>
          <p:spPr>
            <a:xfrm>
              <a:off x="838200" y="2398811"/>
              <a:ext cx="914400" cy="307777"/>
            </a:xfrm>
            <a:prstGeom prst="rect">
              <a:avLst/>
            </a:prstGeom>
            <a:noFill/>
          </p:spPr>
          <p:txBody>
            <a:bodyPr wrap="square" rtlCol="0">
              <a:spAutoFit/>
            </a:bodyPr>
            <a:lstStyle/>
            <a:p>
              <a:pPr algn="ctr"/>
              <a:r>
                <a:rPr lang="en-US" sz="1400" dirty="0" err="1"/>
                <a:t>n.s</a:t>
              </a:r>
              <a:r>
                <a:rPr lang="en-US" sz="1400" dirty="0"/>
                <a:t>.</a:t>
              </a:r>
            </a:p>
          </p:txBody>
        </p:sp>
      </p:grpSp>
      <p:grpSp>
        <p:nvGrpSpPr>
          <p:cNvPr id="23" name="Group 22">
            <a:extLst>
              <a:ext uri="{FF2B5EF4-FFF2-40B4-BE49-F238E27FC236}">
                <a16:creationId xmlns:a16="http://schemas.microsoft.com/office/drawing/2014/main" id="{2F61176E-922F-4D4A-BDDC-89B55A8D2725}"/>
              </a:ext>
            </a:extLst>
          </p:cNvPr>
          <p:cNvGrpSpPr/>
          <p:nvPr/>
        </p:nvGrpSpPr>
        <p:grpSpPr>
          <a:xfrm>
            <a:off x="7543800" y="2362200"/>
            <a:ext cx="914400" cy="496789"/>
            <a:chOff x="838200" y="2398811"/>
            <a:chExt cx="914400" cy="496789"/>
          </a:xfrm>
        </p:grpSpPr>
        <p:cxnSp>
          <p:nvCxnSpPr>
            <p:cNvPr id="24" name="Straight Connector 23">
              <a:extLst>
                <a:ext uri="{FF2B5EF4-FFF2-40B4-BE49-F238E27FC236}">
                  <a16:creationId xmlns:a16="http://schemas.microsoft.com/office/drawing/2014/main" id="{0EE35A18-6FD1-CF45-9601-AB5B18657638}"/>
                </a:ext>
              </a:extLst>
            </p:cNvPr>
            <p:cNvCxnSpPr/>
            <p:nvPr/>
          </p:nvCxnSpPr>
          <p:spPr>
            <a:xfrm>
              <a:off x="838200" y="2743200"/>
              <a:ext cx="9144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74C6CC9B-09F6-B644-8740-677A8F23475F}"/>
                </a:ext>
              </a:extLst>
            </p:cNvPr>
            <p:cNvCxnSpPr/>
            <p:nvPr/>
          </p:nvCxnSpPr>
          <p:spPr>
            <a:xfrm>
              <a:off x="8382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15BBC99D-2AF5-E141-93D9-13AC6179A234}"/>
                </a:ext>
              </a:extLst>
            </p:cNvPr>
            <p:cNvCxnSpPr/>
            <p:nvPr/>
          </p:nvCxnSpPr>
          <p:spPr>
            <a:xfrm>
              <a:off x="17526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7" name="TextBox 26">
              <a:extLst>
                <a:ext uri="{FF2B5EF4-FFF2-40B4-BE49-F238E27FC236}">
                  <a16:creationId xmlns:a16="http://schemas.microsoft.com/office/drawing/2014/main" id="{7E06144C-76CA-884F-A587-A8B8C46B60E2}"/>
                </a:ext>
              </a:extLst>
            </p:cNvPr>
            <p:cNvSpPr txBox="1"/>
            <p:nvPr/>
          </p:nvSpPr>
          <p:spPr>
            <a:xfrm>
              <a:off x="838200" y="2398811"/>
              <a:ext cx="914400" cy="307777"/>
            </a:xfrm>
            <a:prstGeom prst="rect">
              <a:avLst/>
            </a:prstGeom>
            <a:noFill/>
          </p:spPr>
          <p:txBody>
            <a:bodyPr wrap="square" rtlCol="0">
              <a:spAutoFit/>
            </a:bodyPr>
            <a:lstStyle/>
            <a:p>
              <a:pPr algn="ctr"/>
              <a:r>
                <a:rPr lang="en-US" sz="1400" dirty="0" err="1"/>
                <a:t>n.s</a:t>
              </a:r>
              <a:r>
                <a:rPr lang="en-US" sz="1400" dirty="0"/>
                <a:t>.</a:t>
              </a:r>
            </a:p>
          </p:txBody>
        </p:sp>
      </p:grpSp>
      <p:grpSp>
        <p:nvGrpSpPr>
          <p:cNvPr id="28" name="Group 27">
            <a:extLst>
              <a:ext uri="{FF2B5EF4-FFF2-40B4-BE49-F238E27FC236}">
                <a16:creationId xmlns:a16="http://schemas.microsoft.com/office/drawing/2014/main" id="{5D553DD0-25B8-4043-9846-6B5ACA5EC327}"/>
              </a:ext>
            </a:extLst>
          </p:cNvPr>
          <p:cNvGrpSpPr/>
          <p:nvPr/>
        </p:nvGrpSpPr>
        <p:grpSpPr>
          <a:xfrm>
            <a:off x="3049487" y="2224301"/>
            <a:ext cx="1143000" cy="496789"/>
            <a:chOff x="838200" y="2398811"/>
            <a:chExt cx="1143000" cy="496789"/>
          </a:xfrm>
        </p:grpSpPr>
        <p:cxnSp>
          <p:nvCxnSpPr>
            <p:cNvPr id="29" name="Straight Connector 28">
              <a:extLst>
                <a:ext uri="{FF2B5EF4-FFF2-40B4-BE49-F238E27FC236}">
                  <a16:creationId xmlns:a16="http://schemas.microsoft.com/office/drawing/2014/main" id="{37795DBE-A3F6-C144-841B-B3B09503AD2D}"/>
                </a:ext>
              </a:extLst>
            </p:cNvPr>
            <p:cNvCxnSpPr/>
            <p:nvPr/>
          </p:nvCxnSpPr>
          <p:spPr>
            <a:xfrm>
              <a:off x="838200" y="2743200"/>
              <a:ext cx="9144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0758F9CB-57C3-C549-AA61-8A9348E1290D}"/>
                </a:ext>
              </a:extLst>
            </p:cNvPr>
            <p:cNvCxnSpPr/>
            <p:nvPr/>
          </p:nvCxnSpPr>
          <p:spPr>
            <a:xfrm>
              <a:off x="8382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1" name="Straight Connector 30">
              <a:extLst>
                <a:ext uri="{FF2B5EF4-FFF2-40B4-BE49-F238E27FC236}">
                  <a16:creationId xmlns:a16="http://schemas.microsoft.com/office/drawing/2014/main" id="{7E79D89B-F6CD-F046-9D4D-CEBCF25F38E4}"/>
                </a:ext>
              </a:extLst>
            </p:cNvPr>
            <p:cNvCxnSpPr/>
            <p:nvPr/>
          </p:nvCxnSpPr>
          <p:spPr>
            <a:xfrm>
              <a:off x="17526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2E4278FA-A7A6-DB4E-B12A-FA199D2F072D}"/>
                </a:ext>
              </a:extLst>
            </p:cNvPr>
            <p:cNvSpPr txBox="1"/>
            <p:nvPr/>
          </p:nvSpPr>
          <p:spPr>
            <a:xfrm>
              <a:off x="838200" y="2398811"/>
              <a:ext cx="1143000" cy="307777"/>
            </a:xfrm>
            <a:prstGeom prst="rect">
              <a:avLst/>
            </a:prstGeom>
            <a:noFill/>
          </p:spPr>
          <p:txBody>
            <a:bodyPr wrap="square" rtlCol="0">
              <a:spAutoFit/>
            </a:bodyPr>
            <a:lstStyle/>
            <a:p>
              <a:r>
                <a:rPr lang="en-US" sz="1400" dirty="0"/>
                <a:t>p&lt;0.01**</a:t>
              </a:r>
            </a:p>
          </p:txBody>
        </p:sp>
      </p:grpSp>
      <p:sp>
        <p:nvSpPr>
          <p:cNvPr id="33" name="TextBox 32">
            <a:extLst>
              <a:ext uri="{FF2B5EF4-FFF2-40B4-BE49-F238E27FC236}">
                <a16:creationId xmlns:a16="http://schemas.microsoft.com/office/drawing/2014/main" id="{3A692308-8C8D-7C43-B37B-14699351FAD6}"/>
              </a:ext>
            </a:extLst>
          </p:cNvPr>
          <p:cNvSpPr txBox="1"/>
          <p:nvPr/>
        </p:nvSpPr>
        <p:spPr>
          <a:xfrm>
            <a:off x="991407" y="5532722"/>
            <a:ext cx="7391400" cy="646331"/>
          </a:xfrm>
          <a:prstGeom prst="rect">
            <a:avLst/>
          </a:prstGeom>
          <a:noFill/>
        </p:spPr>
        <p:txBody>
          <a:bodyPr wrap="square" rtlCol="0">
            <a:spAutoFit/>
          </a:bodyPr>
          <a:lstStyle/>
          <a:p>
            <a:r>
              <a:rPr lang="en-US" b="1" dirty="0">
                <a:solidFill>
                  <a:schemeClr val="accent2"/>
                </a:solidFill>
              </a:rPr>
              <a:t>However, invited brand-new editors did not contribute more than uninvited brand-new editors. </a:t>
            </a:r>
          </a:p>
        </p:txBody>
      </p:sp>
      <p:sp>
        <p:nvSpPr>
          <p:cNvPr id="34" name="Content Placeholder 1">
            <a:extLst>
              <a:ext uri="{FF2B5EF4-FFF2-40B4-BE49-F238E27FC236}">
                <a16:creationId xmlns:a16="http://schemas.microsoft.com/office/drawing/2014/main" id="{6F5B3D36-6B33-824F-AB25-0DD9F863ED13}"/>
              </a:ext>
            </a:extLst>
          </p:cNvPr>
          <p:cNvSpPr txBox="1">
            <a:spLocks/>
          </p:cNvSpPr>
          <p:nvPr/>
        </p:nvSpPr>
        <p:spPr bwMode="auto">
          <a:xfrm>
            <a:off x="1066800" y="1614701"/>
            <a:ext cx="7848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5"/>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6"/>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00000"/>
              <a:buFontTx/>
              <a:buNone/>
            </a:pPr>
            <a:r>
              <a:rPr lang="en-US" sz="2000" dirty="0"/>
              <a:t>Experienced Editors                                       Brand-New Editors </a:t>
            </a:r>
          </a:p>
        </p:txBody>
      </p:sp>
      <p:grpSp>
        <p:nvGrpSpPr>
          <p:cNvPr id="38" name="Group 37"/>
          <p:cNvGrpSpPr/>
          <p:nvPr/>
        </p:nvGrpSpPr>
        <p:grpSpPr>
          <a:xfrm>
            <a:off x="76200" y="4419600"/>
            <a:ext cx="8991600" cy="636826"/>
            <a:chOff x="76200" y="4419600"/>
            <a:chExt cx="8991600" cy="636826"/>
          </a:xfrm>
        </p:grpSpPr>
        <p:pic>
          <p:nvPicPr>
            <p:cNvPr id="39" name="Picture 38"/>
            <p:cNvPicPr>
              <a:picLocks noChangeAspect="1"/>
            </p:cNvPicPr>
            <p:nvPr/>
          </p:nvPicPr>
          <p:blipFill>
            <a:blip r:embed="rId7"/>
            <a:stretch>
              <a:fillRect/>
            </a:stretch>
          </p:blipFill>
          <p:spPr>
            <a:xfrm>
              <a:off x="76200" y="4419600"/>
              <a:ext cx="4495800" cy="636826"/>
            </a:xfrm>
            <a:prstGeom prst="rect">
              <a:avLst/>
            </a:prstGeom>
          </p:spPr>
        </p:pic>
        <p:pic>
          <p:nvPicPr>
            <p:cNvPr id="40" name="Picture 39"/>
            <p:cNvPicPr>
              <a:picLocks noChangeAspect="1"/>
            </p:cNvPicPr>
            <p:nvPr/>
          </p:nvPicPr>
          <p:blipFill>
            <a:blip r:embed="rId7"/>
            <a:stretch>
              <a:fillRect/>
            </a:stretch>
          </p:blipFill>
          <p:spPr>
            <a:xfrm>
              <a:off x="4885267" y="4419600"/>
              <a:ext cx="4182533" cy="592452"/>
            </a:xfrm>
            <a:prstGeom prst="rect">
              <a:avLst/>
            </a:prstGeom>
          </p:spPr>
        </p:pic>
      </p:grpSp>
    </p:spTree>
    <p:extLst>
      <p:ext uri="{BB962C8B-B14F-4D97-AF65-F5344CB8AC3E}">
        <p14:creationId xmlns:p14="http://schemas.microsoft.com/office/powerpoint/2010/main" val="398565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8</a:t>
            </a:fld>
            <a:endParaRPr lang="en-US" dirty="0"/>
          </a:p>
        </p:txBody>
      </p:sp>
      <p:sp>
        <p:nvSpPr>
          <p:cNvPr id="9" name="Title 1"/>
          <p:cNvSpPr>
            <a:spLocks noGrp="1"/>
          </p:cNvSpPr>
          <p:nvPr>
            <p:ph type="title"/>
          </p:nvPr>
        </p:nvSpPr>
        <p:spPr>
          <a:xfrm>
            <a:off x="0" y="0"/>
            <a:ext cx="9525000" cy="762000"/>
          </a:xfrm>
        </p:spPr>
        <p:txBody>
          <a:bodyPr/>
          <a:lstStyle/>
          <a:p>
            <a:pPr algn="l"/>
            <a:r>
              <a:rPr lang="en-US" sz="3200" b="1" dirty="0"/>
              <a:t>Unintended Biases of AI Algorithms </a:t>
            </a:r>
          </a:p>
        </p:txBody>
      </p:sp>
      <p:sp>
        <p:nvSpPr>
          <p:cNvPr id="10" name="Content Placeholder 1">
            <a:extLst>
              <a:ext uri="{FF2B5EF4-FFF2-40B4-BE49-F238E27FC236}">
                <a16:creationId xmlns:a16="http://schemas.microsoft.com/office/drawing/2014/main" id="{647D2575-697C-474F-865B-9790FA7BA862}"/>
              </a:ext>
            </a:extLst>
          </p:cNvPr>
          <p:cNvSpPr>
            <a:spLocks noGrp="1"/>
          </p:cNvSpPr>
          <p:nvPr>
            <p:ph idx="1"/>
          </p:nvPr>
        </p:nvSpPr>
        <p:spPr>
          <a:xfrm>
            <a:off x="610960" y="1524000"/>
            <a:ext cx="7466240" cy="4419600"/>
          </a:xfrm>
        </p:spPr>
        <p:txBody>
          <a:bodyPr/>
          <a:lstStyle/>
          <a:p>
            <a:pPr>
              <a:buFont typeface="Arial" panose="020B0604020202020204" pitchFamily="34" charset="0"/>
              <a:buChar char="•"/>
            </a:pPr>
            <a:endParaRPr lang="en-US" sz="1800" dirty="0"/>
          </a:p>
          <a:p>
            <a:pPr marL="0" indent="0">
              <a:buNone/>
            </a:pPr>
            <a:endParaRPr lang="en-US" sz="2400" b="1" dirty="0"/>
          </a:p>
        </p:txBody>
      </p:sp>
      <p:pic>
        <p:nvPicPr>
          <p:cNvPr id="2" name="Picture 1">
            <a:extLst>
              <a:ext uri="{FF2B5EF4-FFF2-40B4-BE49-F238E27FC236}">
                <a16:creationId xmlns:a16="http://schemas.microsoft.com/office/drawing/2014/main" id="{3D50C465-D1CF-E340-9463-0574B2F56C92}"/>
              </a:ext>
            </a:extLst>
          </p:cNvPr>
          <p:cNvPicPr>
            <a:picLocks noChangeAspect="1"/>
          </p:cNvPicPr>
          <p:nvPr/>
        </p:nvPicPr>
        <p:blipFill>
          <a:blip r:embed="rId3"/>
          <a:stretch>
            <a:fillRect/>
          </a:stretch>
        </p:blipFill>
        <p:spPr>
          <a:xfrm>
            <a:off x="876980" y="1305383"/>
            <a:ext cx="6934200" cy="4625058"/>
          </a:xfrm>
          <a:prstGeom prst="rect">
            <a:avLst/>
          </a:prstGeom>
        </p:spPr>
      </p:pic>
      <p:sp>
        <p:nvSpPr>
          <p:cNvPr id="3" name="Rectangle 2">
            <a:extLst>
              <a:ext uri="{FF2B5EF4-FFF2-40B4-BE49-F238E27FC236}">
                <a16:creationId xmlns:a16="http://schemas.microsoft.com/office/drawing/2014/main" id="{8ABFA02E-0A78-B441-8238-B2A22D8CB165}"/>
              </a:ext>
            </a:extLst>
          </p:cNvPr>
          <p:cNvSpPr/>
          <p:nvPr/>
        </p:nvSpPr>
        <p:spPr>
          <a:xfrm>
            <a:off x="4533900" y="5872388"/>
            <a:ext cx="4572000" cy="646331"/>
          </a:xfrm>
          <a:prstGeom prst="rect">
            <a:avLst/>
          </a:prstGeom>
        </p:spPr>
        <p:txBody>
          <a:bodyPr>
            <a:spAutoFit/>
          </a:bodyPr>
          <a:lstStyle/>
          <a:p>
            <a:r>
              <a:rPr lang="en-US" dirty="0"/>
              <a:t>https://</a:t>
            </a:r>
            <a:r>
              <a:rPr lang="en-US" dirty="0" err="1"/>
              <a:t>www.nytimes.com</a:t>
            </a:r>
            <a:r>
              <a:rPr lang="en-US" dirty="0"/>
              <a:t>/2015/07/10/upshot/when-algorithms-</a:t>
            </a:r>
            <a:r>
              <a:rPr lang="en-US" dirty="0" err="1"/>
              <a:t>discriminate.html</a:t>
            </a:r>
            <a:endParaRPr lang="en-US" dirty="0"/>
          </a:p>
        </p:txBody>
      </p:sp>
    </p:spTree>
    <p:extLst>
      <p:ext uri="{BB962C8B-B14F-4D97-AF65-F5344CB8AC3E}">
        <p14:creationId xmlns:p14="http://schemas.microsoft.com/office/powerpoint/2010/main" val="157334548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9E186A-6A05-324D-A086-9F8633C4EE06}"/>
              </a:ext>
            </a:extLst>
          </p:cNvPr>
          <p:cNvPicPr>
            <a:picLocks noChangeAspect="1"/>
          </p:cNvPicPr>
          <p:nvPr/>
        </p:nvPicPr>
        <p:blipFill>
          <a:blip r:embed="rId3"/>
          <a:stretch>
            <a:fillRect/>
          </a:stretch>
        </p:blipFill>
        <p:spPr>
          <a:xfrm>
            <a:off x="4687107" y="1948947"/>
            <a:ext cx="4357479" cy="2487394"/>
          </a:xfrm>
          <a:prstGeom prst="rect">
            <a:avLst/>
          </a:prstGeom>
        </p:spPr>
      </p:pic>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Impacts on the Community</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80</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3581400" y="1157501"/>
            <a:ext cx="2439046" cy="457200"/>
          </a:xfrm>
        </p:spPr>
        <p:txBody>
          <a:bodyPr/>
          <a:lstStyle/>
          <a:p>
            <a:pPr marL="0" indent="0">
              <a:buSzPct val="100000"/>
              <a:buNone/>
            </a:pPr>
            <a:r>
              <a:rPr lang="en-US" sz="2000" b="1" dirty="0"/>
              <a:t>Outside-project edits</a:t>
            </a:r>
          </a:p>
        </p:txBody>
      </p:sp>
      <p:pic>
        <p:nvPicPr>
          <p:cNvPr id="2" name="Picture 1">
            <a:extLst>
              <a:ext uri="{FF2B5EF4-FFF2-40B4-BE49-F238E27FC236}">
                <a16:creationId xmlns:a16="http://schemas.microsoft.com/office/drawing/2014/main" id="{D505318D-BF43-0043-9805-37F57EC775E2}"/>
              </a:ext>
            </a:extLst>
          </p:cNvPr>
          <p:cNvPicPr>
            <a:picLocks noChangeAspect="1"/>
          </p:cNvPicPr>
          <p:nvPr/>
        </p:nvPicPr>
        <p:blipFill rotWithShape="1">
          <a:blip r:embed="rId4"/>
          <a:srcRect l="238" r="1"/>
          <a:stretch/>
        </p:blipFill>
        <p:spPr>
          <a:xfrm>
            <a:off x="152399" y="1948947"/>
            <a:ext cx="4181025" cy="2485159"/>
          </a:xfrm>
          <a:prstGeom prst="rect">
            <a:avLst/>
          </a:prstGeom>
        </p:spPr>
      </p:pic>
      <p:grpSp>
        <p:nvGrpSpPr>
          <p:cNvPr id="35" name="Group 34">
            <a:extLst>
              <a:ext uri="{FF2B5EF4-FFF2-40B4-BE49-F238E27FC236}">
                <a16:creationId xmlns:a16="http://schemas.microsoft.com/office/drawing/2014/main" id="{1B72A252-54B4-214B-B471-E40266E9B977}"/>
              </a:ext>
            </a:extLst>
          </p:cNvPr>
          <p:cNvGrpSpPr/>
          <p:nvPr/>
        </p:nvGrpSpPr>
        <p:grpSpPr>
          <a:xfrm>
            <a:off x="968610" y="2025854"/>
            <a:ext cx="2841389" cy="496789"/>
            <a:chOff x="838200" y="2398811"/>
            <a:chExt cx="914400" cy="496789"/>
          </a:xfrm>
        </p:grpSpPr>
        <p:cxnSp>
          <p:nvCxnSpPr>
            <p:cNvPr id="36" name="Straight Connector 35">
              <a:extLst>
                <a:ext uri="{FF2B5EF4-FFF2-40B4-BE49-F238E27FC236}">
                  <a16:creationId xmlns:a16="http://schemas.microsoft.com/office/drawing/2014/main" id="{E7F2EF0B-ABD8-5C4A-A670-B596E8796A1F}"/>
                </a:ext>
              </a:extLst>
            </p:cNvPr>
            <p:cNvCxnSpPr/>
            <p:nvPr/>
          </p:nvCxnSpPr>
          <p:spPr>
            <a:xfrm>
              <a:off x="838200" y="2743200"/>
              <a:ext cx="9144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7" name="Straight Connector 36">
              <a:extLst>
                <a:ext uri="{FF2B5EF4-FFF2-40B4-BE49-F238E27FC236}">
                  <a16:creationId xmlns:a16="http://schemas.microsoft.com/office/drawing/2014/main" id="{EC7D04F5-4734-6A4A-A110-2BFEC05E052A}"/>
                </a:ext>
              </a:extLst>
            </p:cNvPr>
            <p:cNvCxnSpPr/>
            <p:nvPr/>
          </p:nvCxnSpPr>
          <p:spPr>
            <a:xfrm>
              <a:off x="8382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8" name="Straight Connector 37">
              <a:extLst>
                <a:ext uri="{FF2B5EF4-FFF2-40B4-BE49-F238E27FC236}">
                  <a16:creationId xmlns:a16="http://schemas.microsoft.com/office/drawing/2014/main" id="{974EE2FC-F07C-6D40-B65F-E27E11B0B6D8}"/>
                </a:ext>
              </a:extLst>
            </p:cNvPr>
            <p:cNvCxnSpPr/>
            <p:nvPr/>
          </p:nvCxnSpPr>
          <p:spPr>
            <a:xfrm>
              <a:off x="17526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39" name="TextBox 38">
              <a:extLst>
                <a:ext uri="{FF2B5EF4-FFF2-40B4-BE49-F238E27FC236}">
                  <a16:creationId xmlns:a16="http://schemas.microsoft.com/office/drawing/2014/main" id="{21EDD73B-85EA-7246-8B14-6FB84D90B7DE}"/>
                </a:ext>
              </a:extLst>
            </p:cNvPr>
            <p:cNvSpPr txBox="1"/>
            <p:nvPr/>
          </p:nvSpPr>
          <p:spPr>
            <a:xfrm>
              <a:off x="838200" y="2398811"/>
              <a:ext cx="914400" cy="338554"/>
            </a:xfrm>
            <a:prstGeom prst="rect">
              <a:avLst/>
            </a:prstGeom>
            <a:noFill/>
          </p:spPr>
          <p:txBody>
            <a:bodyPr wrap="square" rtlCol="0">
              <a:spAutoFit/>
            </a:bodyPr>
            <a:lstStyle/>
            <a:p>
              <a:pPr algn="ctr"/>
              <a:r>
                <a:rPr lang="en-US" sz="1600" dirty="0" err="1"/>
                <a:t>n.s</a:t>
              </a:r>
              <a:r>
                <a:rPr lang="en-US" sz="1600" dirty="0"/>
                <a:t>.</a:t>
              </a:r>
              <a:endParaRPr lang="en-US" sz="1400" dirty="0"/>
            </a:p>
          </p:txBody>
        </p:sp>
      </p:grpSp>
      <p:grpSp>
        <p:nvGrpSpPr>
          <p:cNvPr id="40" name="Group 39">
            <a:extLst>
              <a:ext uri="{FF2B5EF4-FFF2-40B4-BE49-F238E27FC236}">
                <a16:creationId xmlns:a16="http://schemas.microsoft.com/office/drawing/2014/main" id="{C5FDC6BD-D161-2746-A529-AFD0172E362B}"/>
              </a:ext>
            </a:extLst>
          </p:cNvPr>
          <p:cNvGrpSpPr/>
          <p:nvPr/>
        </p:nvGrpSpPr>
        <p:grpSpPr>
          <a:xfrm>
            <a:off x="5454902" y="2055910"/>
            <a:ext cx="2841389" cy="496789"/>
            <a:chOff x="838200" y="2398811"/>
            <a:chExt cx="914400" cy="496789"/>
          </a:xfrm>
        </p:grpSpPr>
        <p:cxnSp>
          <p:nvCxnSpPr>
            <p:cNvPr id="41" name="Straight Connector 40">
              <a:extLst>
                <a:ext uri="{FF2B5EF4-FFF2-40B4-BE49-F238E27FC236}">
                  <a16:creationId xmlns:a16="http://schemas.microsoft.com/office/drawing/2014/main" id="{C34DCB8C-3811-894C-9BE5-211A9094721F}"/>
                </a:ext>
              </a:extLst>
            </p:cNvPr>
            <p:cNvCxnSpPr/>
            <p:nvPr/>
          </p:nvCxnSpPr>
          <p:spPr>
            <a:xfrm>
              <a:off x="838200" y="2743200"/>
              <a:ext cx="9144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2" name="Straight Connector 41">
              <a:extLst>
                <a:ext uri="{FF2B5EF4-FFF2-40B4-BE49-F238E27FC236}">
                  <a16:creationId xmlns:a16="http://schemas.microsoft.com/office/drawing/2014/main" id="{F5EC70D2-A49A-3844-990A-DE5A5ABD17C6}"/>
                </a:ext>
              </a:extLst>
            </p:cNvPr>
            <p:cNvCxnSpPr/>
            <p:nvPr/>
          </p:nvCxnSpPr>
          <p:spPr>
            <a:xfrm>
              <a:off x="8382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3" name="Straight Connector 42">
              <a:extLst>
                <a:ext uri="{FF2B5EF4-FFF2-40B4-BE49-F238E27FC236}">
                  <a16:creationId xmlns:a16="http://schemas.microsoft.com/office/drawing/2014/main" id="{E53E9E33-694B-4C40-B6A3-4CE34D5810A3}"/>
                </a:ext>
              </a:extLst>
            </p:cNvPr>
            <p:cNvCxnSpPr/>
            <p:nvPr/>
          </p:nvCxnSpPr>
          <p:spPr>
            <a:xfrm>
              <a:off x="1752600" y="2743200"/>
              <a:ext cx="0" cy="15240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44" name="TextBox 43">
              <a:extLst>
                <a:ext uri="{FF2B5EF4-FFF2-40B4-BE49-F238E27FC236}">
                  <a16:creationId xmlns:a16="http://schemas.microsoft.com/office/drawing/2014/main" id="{A6A1EBAC-E04B-7048-AAB7-1509FE93128A}"/>
                </a:ext>
              </a:extLst>
            </p:cNvPr>
            <p:cNvSpPr txBox="1"/>
            <p:nvPr/>
          </p:nvSpPr>
          <p:spPr>
            <a:xfrm>
              <a:off x="838200" y="2398811"/>
              <a:ext cx="914400" cy="338554"/>
            </a:xfrm>
            <a:prstGeom prst="rect">
              <a:avLst/>
            </a:prstGeom>
            <a:noFill/>
          </p:spPr>
          <p:txBody>
            <a:bodyPr wrap="square" rtlCol="0">
              <a:spAutoFit/>
            </a:bodyPr>
            <a:lstStyle/>
            <a:p>
              <a:pPr algn="ctr"/>
              <a:r>
                <a:rPr lang="en-US" sz="1600" dirty="0" err="1"/>
                <a:t>n.s</a:t>
              </a:r>
              <a:r>
                <a:rPr lang="en-US" sz="1600" dirty="0"/>
                <a:t>.</a:t>
              </a:r>
              <a:endParaRPr lang="en-US" sz="1400" dirty="0"/>
            </a:p>
          </p:txBody>
        </p:sp>
      </p:grpSp>
      <p:sp>
        <p:nvSpPr>
          <p:cNvPr id="45" name="TextBox 44">
            <a:extLst>
              <a:ext uri="{FF2B5EF4-FFF2-40B4-BE49-F238E27FC236}">
                <a16:creationId xmlns:a16="http://schemas.microsoft.com/office/drawing/2014/main" id="{7A170681-9727-0841-9CD3-9575476EACF8}"/>
              </a:ext>
            </a:extLst>
          </p:cNvPr>
          <p:cNvSpPr txBox="1"/>
          <p:nvPr/>
        </p:nvSpPr>
        <p:spPr>
          <a:xfrm>
            <a:off x="1524000" y="5614639"/>
            <a:ext cx="7391400" cy="646331"/>
          </a:xfrm>
          <a:prstGeom prst="rect">
            <a:avLst/>
          </a:prstGeom>
          <a:noFill/>
        </p:spPr>
        <p:txBody>
          <a:bodyPr wrap="square" rtlCol="0">
            <a:spAutoFit/>
          </a:bodyPr>
          <a:lstStyle/>
          <a:p>
            <a:r>
              <a:rPr lang="en-US" b="1" dirty="0">
                <a:solidFill>
                  <a:schemeClr val="accent2"/>
                </a:solidFill>
              </a:rPr>
              <a:t>We did not observe effects on the outside-project edits. </a:t>
            </a:r>
          </a:p>
          <a:p>
            <a:endParaRPr lang="en-US" dirty="0"/>
          </a:p>
        </p:txBody>
      </p:sp>
      <p:sp>
        <p:nvSpPr>
          <p:cNvPr id="21" name="Content Placeholder 1">
            <a:extLst>
              <a:ext uri="{FF2B5EF4-FFF2-40B4-BE49-F238E27FC236}">
                <a16:creationId xmlns:a16="http://schemas.microsoft.com/office/drawing/2014/main" id="{36A4CCC1-B1E3-EF4E-B2A0-5B1E431FB9E8}"/>
              </a:ext>
            </a:extLst>
          </p:cNvPr>
          <p:cNvSpPr txBox="1">
            <a:spLocks/>
          </p:cNvSpPr>
          <p:nvPr/>
        </p:nvSpPr>
        <p:spPr bwMode="auto">
          <a:xfrm>
            <a:off x="1066800" y="1614701"/>
            <a:ext cx="7848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5"/>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6"/>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SzPct val="100000"/>
              <a:buFontTx/>
              <a:buNone/>
            </a:pPr>
            <a:r>
              <a:rPr lang="en-US" sz="2000" dirty="0"/>
              <a:t>Experienced Editors                                       Brand-New Editors </a:t>
            </a:r>
          </a:p>
        </p:txBody>
      </p:sp>
      <p:grpSp>
        <p:nvGrpSpPr>
          <p:cNvPr id="25" name="Group 24"/>
          <p:cNvGrpSpPr/>
          <p:nvPr/>
        </p:nvGrpSpPr>
        <p:grpSpPr>
          <a:xfrm>
            <a:off x="76200" y="4419600"/>
            <a:ext cx="8991600" cy="636826"/>
            <a:chOff x="76200" y="4419600"/>
            <a:chExt cx="8991600" cy="636826"/>
          </a:xfrm>
        </p:grpSpPr>
        <p:pic>
          <p:nvPicPr>
            <p:cNvPr id="26" name="Picture 25"/>
            <p:cNvPicPr>
              <a:picLocks noChangeAspect="1"/>
            </p:cNvPicPr>
            <p:nvPr/>
          </p:nvPicPr>
          <p:blipFill>
            <a:blip r:embed="rId7"/>
            <a:stretch>
              <a:fillRect/>
            </a:stretch>
          </p:blipFill>
          <p:spPr>
            <a:xfrm>
              <a:off x="76200" y="4419600"/>
              <a:ext cx="4495800" cy="636826"/>
            </a:xfrm>
            <a:prstGeom prst="rect">
              <a:avLst/>
            </a:prstGeom>
          </p:spPr>
        </p:pic>
        <p:pic>
          <p:nvPicPr>
            <p:cNvPr id="27" name="Picture 26"/>
            <p:cNvPicPr>
              <a:picLocks noChangeAspect="1"/>
            </p:cNvPicPr>
            <p:nvPr/>
          </p:nvPicPr>
          <p:blipFill>
            <a:blip r:embed="rId7"/>
            <a:stretch>
              <a:fillRect/>
            </a:stretch>
          </p:blipFill>
          <p:spPr>
            <a:xfrm>
              <a:off x="4885267" y="4419600"/>
              <a:ext cx="4182533" cy="592452"/>
            </a:xfrm>
            <a:prstGeom prst="rect">
              <a:avLst/>
            </a:prstGeom>
          </p:spPr>
        </p:pic>
      </p:grpSp>
    </p:spTree>
    <p:extLst>
      <p:ext uri="{BB962C8B-B14F-4D97-AF65-F5344CB8AC3E}">
        <p14:creationId xmlns:p14="http://schemas.microsoft.com/office/powerpoint/2010/main" val="362131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24819B-915B-A34A-BE3F-58CC19395880}"/>
              </a:ext>
            </a:extLst>
          </p:cNvPr>
          <p:cNvSpPr>
            <a:spLocks noGrp="1"/>
          </p:cNvSpPr>
          <p:nvPr>
            <p:ph type="title"/>
          </p:nvPr>
        </p:nvSpPr>
        <p:spPr/>
        <p:txBody>
          <a:bodyPr/>
          <a:lstStyle/>
          <a:p>
            <a:r>
              <a:rPr lang="en-US" sz="3200" b="1" dirty="0"/>
              <a:t>Step 5. AAI Evaluation</a:t>
            </a:r>
          </a:p>
        </p:txBody>
      </p:sp>
      <p:sp>
        <p:nvSpPr>
          <p:cNvPr id="4" name="Slide Number Placeholder 3">
            <a:extLst>
              <a:ext uri="{FF2B5EF4-FFF2-40B4-BE49-F238E27FC236}">
                <a16:creationId xmlns:a16="http://schemas.microsoft.com/office/drawing/2014/main" id="{9FCC79CB-8849-A146-A682-B2BD1464A88B}"/>
              </a:ext>
            </a:extLst>
          </p:cNvPr>
          <p:cNvSpPr>
            <a:spLocks noGrp="1"/>
          </p:cNvSpPr>
          <p:nvPr>
            <p:ph type="sldNum" sz="quarter" idx="12"/>
          </p:nvPr>
        </p:nvSpPr>
        <p:spPr/>
        <p:txBody>
          <a:bodyPr/>
          <a:lstStyle/>
          <a:p>
            <a:pPr>
              <a:defRPr/>
            </a:pPr>
            <a:fld id="{5BC7FEBF-A170-470C-A369-F0D066FB58E5}" type="slidenum">
              <a:rPr lang="en-US" smtClean="0"/>
              <a:pPr>
                <a:defRPr/>
              </a:pPr>
              <a:t>81</a:t>
            </a:fld>
            <a:endParaRPr lang="en-US" dirty="0"/>
          </a:p>
        </p:txBody>
      </p:sp>
      <p:sp>
        <p:nvSpPr>
          <p:cNvPr id="5" name="Content Placeholder 1">
            <a:extLst>
              <a:ext uri="{FF2B5EF4-FFF2-40B4-BE49-F238E27FC236}">
                <a16:creationId xmlns:a16="http://schemas.microsoft.com/office/drawing/2014/main" id="{FCCC9847-30B5-0340-A88A-27BA7E85B594}"/>
              </a:ext>
            </a:extLst>
          </p:cNvPr>
          <p:cNvSpPr>
            <a:spLocks noGrp="1"/>
          </p:cNvSpPr>
          <p:nvPr>
            <p:ph idx="1"/>
          </p:nvPr>
        </p:nvSpPr>
        <p:spPr>
          <a:xfrm>
            <a:off x="724580" y="1676400"/>
            <a:ext cx="7466240" cy="2133600"/>
          </a:xfrm>
        </p:spPr>
        <p:txBody>
          <a:bodyPr/>
          <a:lstStyle/>
          <a:p>
            <a:pPr marL="0" indent="0">
              <a:buNone/>
            </a:pPr>
            <a:r>
              <a:rPr lang="en-US" sz="2400" dirty="0"/>
              <a:t>Community </a:t>
            </a:r>
            <a:r>
              <a:rPr lang="en-US" sz="2400" b="1" u="sng" dirty="0">
                <a:solidFill>
                  <a:schemeClr val="accent2"/>
                </a:solidFill>
              </a:rPr>
              <a:t>A</a:t>
            </a:r>
            <a:r>
              <a:rPr lang="en-US" sz="2400" dirty="0"/>
              <a:t>cceptance</a:t>
            </a:r>
          </a:p>
          <a:p>
            <a:pPr marL="0" indent="0">
              <a:buNone/>
            </a:pPr>
            <a:endParaRPr lang="en-US" sz="2400" dirty="0"/>
          </a:p>
          <a:p>
            <a:pPr marL="0" indent="0">
              <a:buNone/>
            </a:pPr>
            <a:r>
              <a:rPr lang="en-US" sz="2400" dirty="0"/>
              <a:t>Algorithm </a:t>
            </a:r>
            <a:r>
              <a:rPr lang="en-US" sz="2400" b="1" u="sng" dirty="0">
                <a:solidFill>
                  <a:schemeClr val="accent2"/>
                </a:solidFill>
              </a:rPr>
              <a:t>A</a:t>
            </a:r>
            <a:r>
              <a:rPr lang="en-US" sz="2400" dirty="0"/>
              <a:t>ccuracy</a:t>
            </a:r>
          </a:p>
          <a:p>
            <a:pPr marL="0" indent="0">
              <a:buNone/>
            </a:pPr>
            <a:endParaRPr lang="en-US" sz="2400" dirty="0"/>
          </a:p>
          <a:p>
            <a:pPr marL="0" indent="0">
              <a:buNone/>
            </a:pPr>
            <a:r>
              <a:rPr lang="en-US" sz="2400" b="1" u="sng" dirty="0">
                <a:solidFill>
                  <a:schemeClr val="accent2"/>
                </a:solidFill>
              </a:rPr>
              <a:t>I</a:t>
            </a:r>
            <a:r>
              <a:rPr lang="en-US" sz="2400" dirty="0"/>
              <a:t>mpacts on the community</a:t>
            </a:r>
          </a:p>
          <a:p>
            <a:pPr marL="0" indent="0">
              <a:buNone/>
            </a:pPr>
            <a:endParaRPr lang="en-US" sz="2400" dirty="0"/>
          </a:p>
          <a:p>
            <a:pPr>
              <a:buFont typeface="Arial" panose="020B0604020202020204" pitchFamily="34" charset="0"/>
              <a:buChar char="•"/>
            </a:pPr>
            <a:endParaRPr lang="en-US" sz="1800" b="1" dirty="0"/>
          </a:p>
        </p:txBody>
      </p:sp>
      <p:pic>
        <p:nvPicPr>
          <p:cNvPr id="6" name="Picture 5">
            <a:extLst>
              <a:ext uri="{FF2B5EF4-FFF2-40B4-BE49-F238E27FC236}">
                <a16:creationId xmlns:a16="http://schemas.microsoft.com/office/drawing/2014/main" id="{BE568748-6841-D44A-80CE-2FA1D8347905}"/>
              </a:ext>
            </a:extLst>
          </p:cNvPr>
          <p:cNvPicPr>
            <a:picLocks noChangeAspect="1"/>
          </p:cNvPicPr>
          <p:nvPr/>
        </p:nvPicPr>
        <p:blipFill>
          <a:blip r:embed="rId3"/>
          <a:stretch>
            <a:fillRect/>
          </a:stretch>
        </p:blipFill>
        <p:spPr>
          <a:xfrm>
            <a:off x="5486400" y="1657350"/>
            <a:ext cx="805833" cy="609600"/>
          </a:xfrm>
          <a:prstGeom prst="rect">
            <a:avLst/>
          </a:prstGeom>
        </p:spPr>
      </p:pic>
      <p:pic>
        <p:nvPicPr>
          <p:cNvPr id="7" name="Picture 6">
            <a:extLst>
              <a:ext uri="{FF2B5EF4-FFF2-40B4-BE49-F238E27FC236}">
                <a16:creationId xmlns:a16="http://schemas.microsoft.com/office/drawing/2014/main" id="{EC8EAF64-6203-824D-B63D-601F71728421}"/>
              </a:ext>
            </a:extLst>
          </p:cNvPr>
          <p:cNvPicPr>
            <a:picLocks noChangeAspect="1"/>
          </p:cNvPicPr>
          <p:nvPr/>
        </p:nvPicPr>
        <p:blipFill>
          <a:blip r:embed="rId3"/>
          <a:stretch>
            <a:fillRect/>
          </a:stretch>
        </p:blipFill>
        <p:spPr>
          <a:xfrm>
            <a:off x="5486400" y="2514600"/>
            <a:ext cx="805833" cy="609600"/>
          </a:xfrm>
          <a:prstGeom prst="rect">
            <a:avLst/>
          </a:prstGeom>
        </p:spPr>
      </p:pic>
      <p:pic>
        <p:nvPicPr>
          <p:cNvPr id="8" name="Picture 7">
            <a:extLst>
              <a:ext uri="{FF2B5EF4-FFF2-40B4-BE49-F238E27FC236}">
                <a16:creationId xmlns:a16="http://schemas.microsoft.com/office/drawing/2014/main" id="{8A7B9628-4563-4041-B5BB-C49D421B769F}"/>
              </a:ext>
            </a:extLst>
          </p:cNvPr>
          <p:cNvPicPr>
            <a:picLocks noChangeAspect="1"/>
          </p:cNvPicPr>
          <p:nvPr/>
        </p:nvPicPr>
        <p:blipFill>
          <a:blip r:embed="rId3"/>
          <a:stretch>
            <a:fillRect/>
          </a:stretch>
        </p:blipFill>
        <p:spPr>
          <a:xfrm>
            <a:off x="5486400" y="3352800"/>
            <a:ext cx="805833" cy="609600"/>
          </a:xfrm>
          <a:prstGeom prst="rect">
            <a:avLst/>
          </a:prstGeom>
        </p:spPr>
      </p:pic>
    </p:spTree>
    <p:extLst>
      <p:ext uri="{BB962C8B-B14F-4D97-AF65-F5344CB8AC3E}">
        <p14:creationId xmlns:p14="http://schemas.microsoft.com/office/powerpoint/2010/main" val="18948740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Summary</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82</a:t>
            </a:fld>
            <a:endParaRPr lang="en-US" dirty="0"/>
          </a:p>
        </p:txBody>
      </p:sp>
      <p:sp>
        <p:nvSpPr>
          <p:cNvPr id="6" name="Content Placeholder 1"/>
          <p:cNvSpPr>
            <a:spLocks noGrp="1"/>
          </p:cNvSpPr>
          <p:nvPr>
            <p:ph idx="1"/>
          </p:nvPr>
        </p:nvSpPr>
        <p:spPr>
          <a:xfrm>
            <a:off x="609600" y="1676400"/>
            <a:ext cx="7772400" cy="4267200"/>
          </a:xfrm>
        </p:spPr>
        <p:txBody>
          <a:bodyPr/>
          <a:lstStyle/>
          <a:p>
            <a:pPr marL="0" indent="0">
              <a:buNone/>
            </a:pPr>
            <a:r>
              <a:rPr lang="en-US" sz="2400" b="1" dirty="0"/>
              <a:t>Proof-of-concept case study: </a:t>
            </a:r>
            <a:r>
              <a:rPr lang="en-US" sz="2400" dirty="0"/>
              <a:t>Design value-sensitive recruitment algorithms for Projects in Wikipedia</a:t>
            </a:r>
          </a:p>
          <a:p>
            <a:pPr>
              <a:buFont typeface="Arial"/>
              <a:buChar char="•"/>
            </a:pPr>
            <a:r>
              <a:rPr lang="en-US" sz="2400" dirty="0"/>
              <a:t>Well-accepted by the community</a:t>
            </a:r>
          </a:p>
          <a:p>
            <a:pPr>
              <a:buFont typeface="Arial"/>
              <a:buChar char="•"/>
            </a:pPr>
            <a:r>
              <a:rPr lang="en-US" sz="2400" dirty="0"/>
              <a:t>Brand-new editors were equally invited</a:t>
            </a:r>
          </a:p>
          <a:p>
            <a:pPr>
              <a:buFont typeface="Arial"/>
              <a:buChar char="•"/>
            </a:pPr>
            <a:r>
              <a:rPr lang="en-US" sz="2400" dirty="0"/>
              <a:t>Invited experienced editors had a significant  increase in their within-project contributions </a:t>
            </a:r>
          </a:p>
          <a:p>
            <a:pPr>
              <a:buFont typeface="Arial"/>
              <a:buChar char="•"/>
            </a:pPr>
            <a:r>
              <a:rPr lang="en-US" sz="2400" dirty="0"/>
              <a:t>No effect on contributions outside the project  </a:t>
            </a:r>
          </a:p>
        </p:txBody>
      </p:sp>
    </p:spTree>
    <p:extLst>
      <p:ext uri="{BB962C8B-B14F-4D97-AF65-F5344CB8AC3E}">
        <p14:creationId xmlns:p14="http://schemas.microsoft.com/office/powerpoint/2010/main" val="252933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Outline</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83</a:t>
            </a:fld>
            <a:endParaRPr lang="en-US" dirty="0"/>
          </a:p>
        </p:txBody>
      </p:sp>
      <p:sp>
        <p:nvSpPr>
          <p:cNvPr id="6" name="Content Placeholder 1"/>
          <p:cNvSpPr>
            <a:spLocks noGrp="1"/>
          </p:cNvSpPr>
          <p:nvPr>
            <p:ph idx="1"/>
          </p:nvPr>
        </p:nvSpPr>
        <p:spPr>
          <a:xfrm>
            <a:off x="1143000" y="1676400"/>
            <a:ext cx="7239000" cy="3559683"/>
          </a:xfrm>
        </p:spPr>
        <p:txBody>
          <a:bodyPr/>
          <a:lstStyle/>
          <a:p>
            <a:pPr marL="0" indent="0">
              <a:buNone/>
            </a:pPr>
            <a:r>
              <a:rPr lang="en-US" sz="2400" b="1" dirty="0"/>
              <a:t>Part 1. Overview of the VSAD approach</a:t>
            </a:r>
          </a:p>
          <a:p>
            <a:pPr marL="0" indent="0">
              <a:buNone/>
            </a:pPr>
            <a:endParaRPr lang="en-US" sz="1600" b="1" dirty="0"/>
          </a:p>
          <a:p>
            <a:pPr marL="0" indent="0">
              <a:buNone/>
            </a:pPr>
            <a:r>
              <a:rPr lang="en-US" sz="2400" b="1" dirty="0"/>
              <a:t>Part 2. Design value-sensitive recruitment algorithms for Projects in Wikipedia </a:t>
            </a:r>
          </a:p>
          <a:p>
            <a:pPr>
              <a:buFont typeface="Arial" panose="020B0604020202020204" pitchFamily="34" charset="0"/>
              <a:buChar char="•"/>
            </a:pPr>
            <a:r>
              <a:rPr lang="en-US" sz="2000" dirty="0"/>
              <a:t>Background and challenges</a:t>
            </a:r>
          </a:p>
          <a:p>
            <a:pPr>
              <a:buFont typeface="Arial" panose="020B0604020202020204" pitchFamily="34" charset="0"/>
              <a:buChar char="•"/>
            </a:pPr>
            <a:r>
              <a:rPr lang="en-US" sz="2000" dirty="0"/>
              <a:t>5-step process of creation and evaluation</a:t>
            </a:r>
          </a:p>
          <a:p>
            <a:pPr marL="0" indent="0">
              <a:buNone/>
            </a:pPr>
            <a:endParaRPr lang="en-US" sz="1600" dirty="0"/>
          </a:p>
          <a:p>
            <a:pPr marL="0" indent="0">
              <a:buNone/>
            </a:pPr>
            <a:r>
              <a:rPr lang="en-US" sz="2400" b="1" dirty="0"/>
              <a:t>Part 3. Lessons, Challenges and Discussions</a:t>
            </a:r>
            <a:endParaRPr lang="en-US" sz="1800" dirty="0">
              <a:solidFill>
                <a:schemeClr val="accent6">
                  <a:lumMod val="75000"/>
                </a:schemeClr>
              </a:solidFill>
            </a:endParaRPr>
          </a:p>
        </p:txBody>
      </p:sp>
      <p:sp>
        <p:nvSpPr>
          <p:cNvPr id="2" name="Right Arrow 1">
            <a:extLst>
              <a:ext uri="{FF2B5EF4-FFF2-40B4-BE49-F238E27FC236}">
                <a16:creationId xmlns:a16="http://schemas.microsoft.com/office/drawing/2014/main" id="{8D10E369-2367-DB41-B3D9-D0D923CDA39A}"/>
              </a:ext>
            </a:extLst>
          </p:cNvPr>
          <p:cNvSpPr/>
          <p:nvPr/>
        </p:nvSpPr>
        <p:spPr>
          <a:xfrm>
            <a:off x="685800" y="4419600"/>
            <a:ext cx="3048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534892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Discussions</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84</a:t>
            </a:fld>
            <a:endParaRPr lang="en-US" dirty="0"/>
          </a:p>
        </p:txBody>
      </p:sp>
      <p:sp>
        <p:nvSpPr>
          <p:cNvPr id="6" name="Content Placeholder 1"/>
          <p:cNvSpPr>
            <a:spLocks noGrp="1"/>
          </p:cNvSpPr>
          <p:nvPr>
            <p:ph idx="1"/>
          </p:nvPr>
        </p:nvSpPr>
        <p:spPr>
          <a:xfrm>
            <a:off x="571500" y="1600200"/>
            <a:ext cx="7772400" cy="4267200"/>
          </a:xfrm>
        </p:spPr>
        <p:txBody>
          <a:bodyPr/>
          <a:lstStyle/>
          <a:p>
            <a:pPr marL="0" indent="0">
              <a:buNone/>
            </a:pPr>
            <a:r>
              <a:rPr lang="en-US" sz="2400" b="1" dirty="0"/>
              <a:t>How to address the gaps in technical literacy between non-expert stakeholders and algorithm developers</a:t>
            </a:r>
          </a:p>
          <a:p>
            <a:pPr>
              <a:buFont typeface="Arial" panose="020B0604020202020204" pitchFamily="34" charset="0"/>
              <a:buChar char="•"/>
            </a:pPr>
            <a:r>
              <a:rPr lang="en-US" sz="2400" dirty="0"/>
              <a:t>How can we effectively explain the algorithms to stakeholders and collect sensible feedback?</a:t>
            </a:r>
          </a:p>
          <a:p>
            <a:pPr marL="0" indent="0">
              <a:buNone/>
            </a:pPr>
            <a:endParaRPr lang="en-US" sz="1600" b="1" dirty="0"/>
          </a:p>
          <a:p>
            <a:pPr>
              <a:buFont typeface="Arial" panose="020B0604020202020204" pitchFamily="34" charset="0"/>
              <a:buChar char="•"/>
            </a:pPr>
            <a:endParaRPr lang="en-US" sz="1400" b="1" dirty="0"/>
          </a:p>
        </p:txBody>
      </p:sp>
    </p:spTree>
    <p:extLst>
      <p:ext uri="{BB962C8B-B14F-4D97-AF65-F5344CB8AC3E}">
        <p14:creationId xmlns:p14="http://schemas.microsoft.com/office/powerpoint/2010/main" val="4064288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Discussions</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85</a:t>
            </a:fld>
            <a:endParaRPr lang="en-US" dirty="0"/>
          </a:p>
        </p:txBody>
      </p:sp>
      <p:sp>
        <p:nvSpPr>
          <p:cNvPr id="6" name="Content Placeholder 1"/>
          <p:cNvSpPr>
            <a:spLocks noGrp="1"/>
          </p:cNvSpPr>
          <p:nvPr>
            <p:ph idx="1"/>
          </p:nvPr>
        </p:nvSpPr>
        <p:spPr>
          <a:xfrm>
            <a:off x="571500" y="1600200"/>
            <a:ext cx="7772400" cy="4267200"/>
          </a:xfrm>
        </p:spPr>
        <p:txBody>
          <a:bodyPr/>
          <a:lstStyle/>
          <a:p>
            <a:pPr marL="0" indent="0">
              <a:buNone/>
            </a:pPr>
            <a:r>
              <a:rPr lang="en-US" sz="2400" b="1" dirty="0"/>
              <a:t>How to address the mismatch between human-style reasoning and machine’s statistical approach </a:t>
            </a:r>
          </a:p>
          <a:p>
            <a:pPr>
              <a:buFont typeface="Arial" panose="020B0604020202020204" pitchFamily="34" charset="0"/>
              <a:buChar char="•"/>
            </a:pPr>
            <a:r>
              <a:rPr lang="en-US" sz="2400" dirty="0"/>
              <a:t>How can we effectively elicit stakeholders’ tacit values and insights?</a:t>
            </a:r>
          </a:p>
          <a:p>
            <a:pPr>
              <a:buFont typeface="Arial" panose="020B0604020202020204" pitchFamily="34" charset="0"/>
              <a:buChar char="•"/>
            </a:pPr>
            <a:r>
              <a:rPr lang="en-US" sz="2400" dirty="0"/>
              <a:t>How can we effectively and systematically translate human insights and feedback into algorithm creation?</a:t>
            </a:r>
          </a:p>
          <a:p>
            <a:pPr>
              <a:buFont typeface="Arial" panose="020B0604020202020204" pitchFamily="34" charset="0"/>
              <a:buChar char="•"/>
            </a:pPr>
            <a:r>
              <a:rPr lang="en-US" sz="2400" dirty="0"/>
              <a:t>How can we balance the different values?</a:t>
            </a:r>
          </a:p>
          <a:p>
            <a:pPr>
              <a:buFont typeface="Arial" panose="020B0604020202020204" pitchFamily="34" charset="0"/>
              <a:buChar char="•"/>
            </a:pPr>
            <a:endParaRPr lang="en-US" sz="1400" b="1" dirty="0"/>
          </a:p>
        </p:txBody>
      </p:sp>
    </p:spTree>
    <p:extLst>
      <p:ext uri="{BB962C8B-B14F-4D97-AF65-F5344CB8AC3E}">
        <p14:creationId xmlns:p14="http://schemas.microsoft.com/office/powerpoint/2010/main" val="348644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Discussions</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86</a:t>
            </a:fld>
            <a:endParaRPr lang="en-US" dirty="0"/>
          </a:p>
        </p:txBody>
      </p:sp>
      <p:sp>
        <p:nvSpPr>
          <p:cNvPr id="6" name="Content Placeholder 1"/>
          <p:cNvSpPr>
            <a:spLocks noGrp="1"/>
          </p:cNvSpPr>
          <p:nvPr>
            <p:ph idx="1"/>
          </p:nvPr>
        </p:nvSpPr>
        <p:spPr>
          <a:xfrm>
            <a:off x="571500" y="1752600"/>
            <a:ext cx="7772400" cy="4267200"/>
          </a:xfrm>
        </p:spPr>
        <p:txBody>
          <a:bodyPr/>
          <a:lstStyle/>
          <a:p>
            <a:pPr marL="0" indent="0">
              <a:buNone/>
            </a:pPr>
            <a:r>
              <a:rPr lang="en-US" sz="2400" b="1" dirty="0"/>
              <a:t>Can the method scale? </a:t>
            </a:r>
          </a:p>
          <a:p>
            <a:pPr>
              <a:buFont typeface="Arial" panose="020B0604020202020204" pitchFamily="34" charset="0"/>
              <a:buChar char="•"/>
            </a:pPr>
            <a:r>
              <a:rPr lang="en-US" sz="2400" dirty="0"/>
              <a:t>How to aggregate hundred, thousands to millions of stakeholders’ feedback? </a:t>
            </a:r>
          </a:p>
          <a:p>
            <a:pPr>
              <a:buFont typeface="Arial" panose="020B0604020202020204" pitchFamily="34" charset="0"/>
              <a:buChar char="•"/>
            </a:pPr>
            <a:r>
              <a:rPr lang="en-US" sz="2400" dirty="0"/>
              <a:t>How to address the different levels of participation when engage massive stakeholders in the algorithm creation?  </a:t>
            </a:r>
            <a:r>
              <a:rPr lang="en-US" sz="2400" b="1" dirty="0"/>
              <a:t> </a:t>
            </a:r>
            <a:endParaRPr lang="en-US" sz="1800" b="1" dirty="0"/>
          </a:p>
        </p:txBody>
      </p:sp>
    </p:spTree>
    <p:extLst>
      <p:ext uri="{BB962C8B-B14F-4D97-AF65-F5344CB8AC3E}">
        <p14:creationId xmlns:p14="http://schemas.microsoft.com/office/powerpoint/2010/main" val="130701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Discussions</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87</a:t>
            </a:fld>
            <a:endParaRPr lang="en-US" dirty="0"/>
          </a:p>
        </p:txBody>
      </p:sp>
      <p:sp>
        <p:nvSpPr>
          <p:cNvPr id="6" name="Content Placeholder 1"/>
          <p:cNvSpPr>
            <a:spLocks noGrp="1"/>
          </p:cNvSpPr>
          <p:nvPr>
            <p:ph idx="1"/>
          </p:nvPr>
        </p:nvSpPr>
        <p:spPr>
          <a:xfrm>
            <a:off x="571500" y="1676400"/>
            <a:ext cx="7772400" cy="4267200"/>
          </a:xfrm>
        </p:spPr>
        <p:txBody>
          <a:bodyPr/>
          <a:lstStyle/>
          <a:p>
            <a:pPr marL="0" indent="0">
              <a:buNone/>
            </a:pPr>
            <a:r>
              <a:rPr lang="en-US" sz="2400" b="1" dirty="0"/>
              <a:t>What are the trade-offs between the value-sensitive algorithm design approach, the Big Data-driven approach, and the pure human decision approach? </a:t>
            </a:r>
          </a:p>
        </p:txBody>
      </p:sp>
    </p:spTree>
    <p:extLst>
      <p:ext uri="{BB962C8B-B14F-4D97-AF65-F5344CB8AC3E}">
        <p14:creationId xmlns:p14="http://schemas.microsoft.com/office/powerpoint/2010/main" val="16779410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Discussions</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88</a:t>
            </a:fld>
            <a:endParaRPr lang="en-US" dirty="0"/>
          </a:p>
        </p:txBody>
      </p:sp>
      <p:sp>
        <p:nvSpPr>
          <p:cNvPr id="6" name="Content Placeholder 1"/>
          <p:cNvSpPr>
            <a:spLocks noGrp="1"/>
          </p:cNvSpPr>
          <p:nvPr>
            <p:ph idx="1"/>
          </p:nvPr>
        </p:nvSpPr>
        <p:spPr>
          <a:xfrm>
            <a:off x="571500" y="1524000"/>
            <a:ext cx="7772400" cy="4267200"/>
          </a:xfrm>
        </p:spPr>
        <p:txBody>
          <a:bodyPr/>
          <a:lstStyle/>
          <a:p>
            <a:pPr marL="0" indent="0">
              <a:buNone/>
            </a:pPr>
            <a:r>
              <a:rPr lang="en-US" sz="2400" b="1" dirty="0"/>
              <a:t>Can we apply the method to other more “high-stake” contexts?</a:t>
            </a:r>
          </a:p>
          <a:p>
            <a:pPr>
              <a:buFont typeface="Arial" panose="020B0604020202020204" pitchFamily="34" charset="0"/>
              <a:buChar char="•"/>
            </a:pPr>
            <a:r>
              <a:rPr lang="en-US" sz="2400" dirty="0"/>
              <a:t>Offender assessment</a:t>
            </a:r>
          </a:p>
          <a:p>
            <a:pPr>
              <a:buFont typeface="Arial" panose="020B0604020202020204" pitchFamily="34" charset="0"/>
              <a:buChar char="•"/>
            </a:pPr>
            <a:r>
              <a:rPr lang="en-US" sz="2400" dirty="0"/>
              <a:t>Children maltreatment</a:t>
            </a:r>
          </a:p>
          <a:p>
            <a:pPr>
              <a:buFont typeface="Arial" panose="020B0604020202020204" pitchFamily="34" charset="0"/>
              <a:buChar char="•"/>
            </a:pPr>
            <a:r>
              <a:rPr lang="en-US" sz="2400" dirty="0"/>
              <a:t>Immigrant assessment</a:t>
            </a:r>
          </a:p>
        </p:txBody>
      </p:sp>
    </p:spTree>
    <p:extLst>
      <p:ext uri="{BB962C8B-B14F-4D97-AF65-F5344CB8AC3E}">
        <p14:creationId xmlns:p14="http://schemas.microsoft.com/office/powerpoint/2010/main" val="104140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b="1" dirty="0"/>
              <a:t>Some Possible Directions</a:t>
            </a:r>
          </a:p>
        </p:txBody>
      </p:sp>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89</a:t>
            </a:fld>
            <a:endParaRPr lang="en-US" dirty="0"/>
          </a:p>
        </p:txBody>
      </p:sp>
      <p:cxnSp>
        <p:nvCxnSpPr>
          <p:cNvPr id="5" name="Straight Connector 4">
            <a:extLst>
              <a:ext uri="{FF2B5EF4-FFF2-40B4-BE49-F238E27FC236}">
                <a16:creationId xmlns:a16="http://schemas.microsoft.com/office/drawing/2014/main" id="{97019606-3520-7548-8BC0-311E1D1CF387}"/>
              </a:ext>
            </a:extLst>
          </p:cNvPr>
          <p:cNvCxnSpPr>
            <a:cxnSpLocks/>
          </p:cNvCxnSpPr>
          <p:nvPr/>
        </p:nvCxnSpPr>
        <p:spPr>
          <a:xfrm>
            <a:off x="2667000" y="3924300"/>
            <a:ext cx="49530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D50C02-5341-0640-94B8-30BA059EEB39}"/>
              </a:ext>
            </a:extLst>
          </p:cNvPr>
          <p:cNvCxnSpPr/>
          <p:nvPr/>
        </p:nvCxnSpPr>
        <p:spPr>
          <a:xfrm>
            <a:off x="5105400" y="2286000"/>
            <a:ext cx="0" cy="32766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FD34EA44-B680-5345-8E7D-5D6CF3214940}"/>
              </a:ext>
            </a:extLst>
          </p:cNvPr>
          <p:cNvSpPr txBox="1"/>
          <p:nvPr/>
        </p:nvSpPr>
        <p:spPr>
          <a:xfrm>
            <a:off x="762000" y="2628900"/>
            <a:ext cx="1676400" cy="707886"/>
          </a:xfrm>
          <a:prstGeom prst="rect">
            <a:avLst/>
          </a:prstGeom>
          <a:noFill/>
        </p:spPr>
        <p:txBody>
          <a:bodyPr wrap="square" rtlCol="0">
            <a:spAutoFit/>
          </a:bodyPr>
          <a:lstStyle/>
          <a:p>
            <a:r>
              <a:rPr lang="en-US" sz="2000" b="1" dirty="0"/>
              <a:t>Technical Innovations</a:t>
            </a:r>
          </a:p>
        </p:txBody>
      </p:sp>
      <p:sp>
        <p:nvSpPr>
          <p:cNvPr id="11" name="TextBox 10">
            <a:extLst>
              <a:ext uri="{FF2B5EF4-FFF2-40B4-BE49-F238E27FC236}">
                <a16:creationId xmlns:a16="http://schemas.microsoft.com/office/drawing/2014/main" id="{582CC9DE-29F5-B249-A707-7BEF7D468F0D}"/>
              </a:ext>
            </a:extLst>
          </p:cNvPr>
          <p:cNvSpPr txBox="1"/>
          <p:nvPr/>
        </p:nvSpPr>
        <p:spPr>
          <a:xfrm>
            <a:off x="762000" y="4381500"/>
            <a:ext cx="1676400" cy="707886"/>
          </a:xfrm>
          <a:prstGeom prst="rect">
            <a:avLst/>
          </a:prstGeom>
          <a:noFill/>
        </p:spPr>
        <p:txBody>
          <a:bodyPr wrap="square" rtlCol="0">
            <a:spAutoFit/>
          </a:bodyPr>
          <a:lstStyle/>
          <a:p>
            <a:r>
              <a:rPr lang="en-US" sz="2000" b="1" dirty="0"/>
              <a:t>Educational Innovations</a:t>
            </a:r>
          </a:p>
        </p:txBody>
      </p:sp>
      <p:sp>
        <p:nvSpPr>
          <p:cNvPr id="12" name="TextBox 11">
            <a:extLst>
              <a:ext uri="{FF2B5EF4-FFF2-40B4-BE49-F238E27FC236}">
                <a16:creationId xmlns:a16="http://schemas.microsoft.com/office/drawing/2014/main" id="{955ECBE9-6399-F749-B895-A4087E2B9789}"/>
              </a:ext>
            </a:extLst>
          </p:cNvPr>
          <p:cNvSpPr txBox="1"/>
          <p:nvPr/>
        </p:nvSpPr>
        <p:spPr>
          <a:xfrm>
            <a:off x="3251415" y="1781145"/>
            <a:ext cx="1066800" cy="400110"/>
          </a:xfrm>
          <a:prstGeom prst="rect">
            <a:avLst/>
          </a:prstGeom>
          <a:noFill/>
        </p:spPr>
        <p:txBody>
          <a:bodyPr wrap="square" rtlCol="0">
            <a:spAutoFit/>
          </a:bodyPr>
          <a:lstStyle/>
          <a:p>
            <a:r>
              <a:rPr lang="en-US" sz="2000" b="1" dirty="0"/>
              <a:t>Public</a:t>
            </a:r>
          </a:p>
        </p:txBody>
      </p:sp>
      <p:sp>
        <p:nvSpPr>
          <p:cNvPr id="13" name="TextBox 12">
            <a:extLst>
              <a:ext uri="{FF2B5EF4-FFF2-40B4-BE49-F238E27FC236}">
                <a16:creationId xmlns:a16="http://schemas.microsoft.com/office/drawing/2014/main" id="{18DD0FCA-1DC4-D347-99E6-AFFB79279DA3}"/>
              </a:ext>
            </a:extLst>
          </p:cNvPr>
          <p:cNvSpPr txBox="1"/>
          <p:nvPr/>
        </p:nvSpPr>
        <p:spPr>
          <a:xfrm>
            <a:off x="5791199" y="1777270"/>
            <a:ext cx="1828801" cy="400110"/>
          </a:xfrm>
          <a:prstGeom prst="rect">
            <a:avLst/>
          </a:prstGeom>
          <a:noFill/>
        </p:spPr>
        <p:txBody>
          <a:bodyPr wrap="square" rtlCol="0">
            <a:spAutoFit/>
          </a:bodyPr>
          <a:lstStyle/>
          <a:p>
            <a:r>
              <a:rPr lang="en-US" sz="2000" b="1" dirty="0"/>
              <a:t>Al Designers</a:t>
            </a:r>
          </a:p>
        </p:txBody>
      </p:sp>
      <p:sp>
        <p:nvSpPr>
          <p:cNvPr id="14" name="Rounded Rectangle 13">
            <a:extLst>
              <a:ext uri="{FF2B5EF4-FFF2-40B4-BE49-F238E27FC236}">
                <a16:creationId xmlns:a16="http://schemas.microsoft.com/office/drawing/2014/main" id="{68ACA205-7A53-3648-B2D5-278104D868DE}"/>
              </a:ext>
            </a:extLst>
          </p:cNvPr>
          <p:cNvSpPr/>
          <p:nvPr/>
        </p:nvSpPr>
        <p:spPr>
          <a:xfrm>
            <a:off x="3429000" y="2818529"/>
            <a:ext cx="3352800" cy="70788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Novel Tools and Algorithm Approaches</a:t>
            </a:r>
          </a:p>
        </p:txBody>
      </p:sp>
      <p:sp>
        <p:nvSpPr>
          <p:cNvPr id="15" name="Rounded Rectangle 14">
            <a:extLst>
              <a:ext uri="{FF2B5EF4-FFF2-40B4-BE49-F238E27FC236}">
                <a16:creationId xmlns:a16="http://schemas.microsoft.com/office/drawing/2014/main" id="{8F7EE8E9-F772-F34B-9136-EDCD70C83DBD}"/>
              </a:ext>
            </a:extLst>
          </p:cNvPr>
          <p:cNvSpPr/>
          <p:nvPr/>
        </p:nvSpPr>
        <p:spPr>
          <a:xfrm>
            <a:off x="2667000" y="4086949"/>
            <a:ext cx="2324100" cy="1313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‘Algorithmic thinking’ at all levels of education</a:t>
            </a:r>
          </a:p>
        </p:txBody>
      </p:sp>
      <p:sp>
        <p:nvSpPr>
          <p:cNvPr id="16" name="Rounded Rectangle 15">
            <a:extLst>
              <a:ext uri="{FF2B5EF4-FFF2-40B4-BE49-F238E27FC236}">
                <a16:creationId xmlns:a16="http://schemas.microsoft.com/office/drawing/2014/main" id="{8183CEB2-6374-4F4F-9219-9A2DFE1B0F8D}"/>
              </a:ext>
            </a:extLst>
          </p:cNvPr>
          <p:cNvSpPr/>
          <p:nvPr/>
        </p:nvSpPr>
        <p:spPr>
          <a:xfrm>
            <a:off x="5295900" y="4078941"/>
            <a:ext cx="2324100" cy="13130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Value-sensitive </a:t>
            </a:r>
            <a:r>
              <a:rPr lang="en-US" sz="2000" b="1"/>
              <a:t>Algorithm Design</a:t>
            </a:r>
            <a:endParaRPr lang="en-US" sz="2000" b="1" dirty="0"/>
          </a:p>
        </p:txBody>
      </p:sp>
    </p:spTree>
    <p:extLst>
      <p:ext uri="{BB962C8B-B14F-4D97-AF65-F5344CB8AC3E}">
        <p14:creationId xmlns:p14="http://schemas.microsoft.com/office/powerpoint/2010/main" val="28265635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9</a:t>
            </a:fld>
            <a:endParaRPr lang="en-US" dirty="0"/>
          </a:p>
        </p:txBody>
      </p:sp>
      <p:sp>
        <p:nvSpPr>
          <p:cNvPr id="9" name="Title 1"/>
          <p:cNvSpPr>
            <a:spLocks noGrp="1"/>
          </p:cNvSpPr>
          <p:nvPr>
            <p:ph type="title"/>
          </p:nvPr>
        </p:nvSpPr>
        <p:spPr>
          <a:xfrm>
            <a:off x="0" y="0"/>
            <a:ext cx="9525000" cy="762000"/>
          </a:xfrm>
        </p:spPr>
        <p:txBody>
          <a:bodyPr/>
          <a:lstStyle/>
          <a:p>
            <a:pPr algn="l"/>
            <a:r>
              <a:rPr lang="en-US" sz="3200" b="1" dirty="0"/>
              <a:t>Unintended Biases of AI Algorithms </a:t>
            </a:r>
          </a:p>
        </p:txBody>
      </p:sp>
      <p:sp>
        <p:nvSpPr>
          <p:cNvPr id="10" name="Content Placeholder 1">
            <a:extLst>
              <a:ext uri="{FF2B5EF4-FFF2-40B4-BE49-F238E27FC236}">
                <a16:creationId xmlns:a16="http://schemas.microsoft.com/office/drawing/2014/main" id="{647D2575-697C-474F-865B-9790FA7BA862}"/>
              </a:ext>
            </a:extLst>
          </p:cNvPr>
          <p:cNvSpPr>
            <a:spLocks noGrp="1"/>
          </p:cNvSpPr>
          <p:nvPr>
            <p:ph idx="1"/>
          </p:nvPr>
        </p:nvSpPr>
        <p:spPr>
          <a:xfrm>
            <a:off x="610960" y="1524000"/>
            <a:ext cx="7466240" cy="4419600"/>
          </a:xfrm>
        </p:spPr>
        <p:txBody>
          <a:bodyPr/>
          <a:lstStyle/>
          <a:p>
            <a:pPr>
              <a:buFont typeface="Arial" panose="020B0604020202020204" pitchFamily="34" charset="0"/>
              <a:buChar char="•"/>
            </a:pPr>
            <a:endParaRPr lang="en-US" sz="1800" dirty="0"/>
          </a:p>
          <a:p>
            <a:pPr marL="0" indent="0">
              <a:buNone/>
            </a:pPr>
            <a:endParaRPr lang="en-US" sz="2400" b="1" dirty="0"/>
          </a:p>
        </p:txBody>
      </p:sp>
      <p:sp>
        <p:nvSpPr>
          <p:cNvPr id="6" name="Content Placeholder 1">
            <a:extLst>
              <a:ext uri="{FF2B5EF4-FFF2-40B4-BE49-F238E27FC236}">
                <a16:creationId xmlns:a16="http://schemas.microsoft.com/office/drawing/2014/main" id="{B925738F-27AA-F549-B706-EACF8BC1D2CB}"/>
              </a:ext>
            </a:extLst>
          </p:cNvPr>
          <p:cNvSpPr txBox="1">
            <a:spLocks/>
          </p:cNvSpPr>
          <p:nvPr/>
        </p:nvSpPr>
        <p:spPr bwMode="auto">
          <a:xfrm>
            <a:off x="610960" y="1524000"/>
            <a:ext cx="792344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SzPct val="60000"/>
              <a:buFontTx/>
              <a:buBlip>
                <a:blip r:embed="rId3"/>
              </a:buBlip>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SzPct val="60000"/>
              <a:buFontTx/>
              <a:buBlip>
                <a:blip r:embed="rId4"/>
              </a:buBlip>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anose="020B0604020202020204" pitchFamily="34" charset="0"/>
              <a:buChar char="•"/>
            </a:pPr>
            <a:r>
              <a:rPr lang="en-US" sz="2400" b="1" dirty="0"/>
              <a:t>African-American </a:t>
            </a:r>
            <a:r>
              <a:rPr lang="en-US" sz="2400" dirty="0"/>
              <a:t>defendants are substantially more likely than </a:t>
            </a:r>
            <a:r>
              <a:rPr lang="en-US" sz="2400" b="1" dirty="0"/>
              <a:t>White-American</a:t>
            </a:r>
            <a:r>
              <a:rPr lang="en-US" sz="2400" dirty="0"/>
              <a:t> defendants to be incorrectly classified as high risk by the algorithms (e.g., Angwin et al. 2016).</a:t>
            </a:r>
          </a:p>
          <a:p>
            <a:pPr>
              <a:buFont typeface="Arial" panose="020B0604020202020204" pitchFamily="34" charset="0"/>
              <a:buChar char="•"/>
            </a:pPr>
            <a:endParaRPr lang="en-US" sz="2400" dirty="0"/>
          </a:p>
          <a:p>
            <a:pPr>
              <a:buFont typeface="Arial" panose="020B0604020202020204" pitchFamily="34" charset="0"/>
              <a:buChar char="•"/>
            </a:pPr>
            <a:r>
              <a:rPr lang="en-US" sz="2400" dirty="0"/>
              <a:t>Google Ads displayed more high paying jobs for </a:t>
            </a:r>
            <a:r>
              <a:rPr lang="en-US" sz="2400" b="1" dirty="0"/>
              <a:t>male users</a:t>
            </a:r>
            <a:r>
              <a:rPr lang="en-US" sz="2400" dirty="0"/>
              <a:t> than for </a:t>
            </a:r>
            <a:r>
              <a:rPr lang="en-US" sz="2400" b="1" dirty="0"/>
              <a:t>female users </a:t>
            </a:r>
            <a:r>
              <a:rPr lang="en-US" sz="2400" dirty="0"/>
              <a:t>(</a:t>
            </a:r>
            <a:r>
              <a:rPr lang="en-US" sz="2400" dirty="0" err="1"/>
              <a:t>Datta</a:t>
            </a:r>
            <a:r>
              <a:rPr lang="en-US" sz="2400" dirty="0"/>
              <a:t> et al. 2015).  </a:t>
            </a:r>
          </a:p>
          <a:p>
            <a:pPr>
              <a:buFont typeface="Arial" panose="020B0604020202020204" pitchFamily="34" charset="0"/>
              <a:buChar char="•"/>
            </a:pPr>
            <a:endParaRPr lang="en-US" sz="2400" dirty="0"/>
          </a:p>
          <a:p>
            <a:pPr>
              <a:buFont typeface="Arial" panose="020B0604020202020204" pitchFamily="34" charset="0"/>
              <a:buChar char="•"/>
            </a:pPr>
            <a:endParaRPr lang="en-US" sz="2400" dirty="0"/>
          </a:p>
          <a:p>
            <a:pPr>
              <a:buFont typeface="Arial" panose="020B0604020202020204" pitchFamily="34" charset="0"/>
              <a:buChar char="•"/>
            </a:pPr>
            <a:endParaRPr lang="en-US" sz="2400" b="1" dirty="0"/>
          </a:p>
          <a:p>
            <a:pPr>
              <a:buFont typeface="Arial" panose="020B0604020202020204" pitchFamily="34" charset="0"/>
              <a:buChar char="•"/>
            </a:pPr>
            <a:endParaRPr lang="en-US" sz="2400" b="1" dirty="0"/>
          </a:p>
        </p:txBody>
      </p:sp>
    </p:spTree>
    <p:extLst>
      <p:ext uri="{BB962C8B-B14F-4D97-AF65-F5344CB8AC3E}">
        <p14:creationId xmlns:p14="http://schemas.microsoft.com/office/powerpoint/2010/main" val="7678036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5BC7FEBF-A170-470C-A369-F0D066FB58E5}" type="slidenum">
              <a:rPr lang="en-US" smtClean="0"/>
              <a:pPr>
                <a:defRPr/>
              </a:pPr>
              <a:t>90</a:t>
            </a:fld>
            <a:endParaRPr lang="en-US" dirty="0"/>
          </a:p>
        </p:txBody>
      </p:sp>
      <p:sp>
        <p:nvSpPr>
          <p:cNvPr id="9" name="Title 1"/>
          <p:cNvSpPr>
            <a:spLocks noGrp="1"/>
          </p:cNvSpPr>
          <p:nvPr>
            <p:ph type="title"/>
          </p:nvPr>
        </p:nvSpPr>
        <p:spPr>
          <a:xfrm>
            <a:off x="0" y="0"/>
            <a:ext cx="8915400" cy="762000"/>
          </a:xfrm>
        </p:spPr>
        <p:txBody>
          <a:bodyPr/>
          <a:lstStyle/>
          <a:p>
            <a:pPr algn="l"/>
            <a:r>
              <a:rPr lang="en-US" sz="3200" dirty="0"/>
              <a:t>Thank You!</a:t>
            </a:r>
          </a:p>
        </p:txBody>
      </p:sp>
      <p:pic>
        <p:nvPicPr>
          <p:cNvPr id="2" name="Picture 1">
            <a:extLst>
              <a:ext uri="{FF2B5EF4-FFF2-40B4-BE49-F238E27FC236}">
                <a16:creationId xmlns:a16="http://schemas.microsoft.com/office/drawing/2014/main" id="{63FB7850-ACA9-D04A-A537-9E2041B8D2B6}"/>
              </a:ext>
            </a:extLst>
          </p:cNvPr>
          <p:cNvPicPr>
            <a:picLocks noChangeAspect="1"/>
          </p:cNvPicPr>
          <p:nvPr/>
        </p:nvPicPr>
        <p:blipFill rotWithShape="1">
          <a:blip r:embed="rId3"/>
          <a:srcRect b="23553"/>
          <a:stretch/>
        </p:blipFill>
        <p:spPr>
          <a:xfrm>
            <a:off x="609600" y="1447800"/>
            <a:ext cx="2056384" cy="2336800"/>
          </a:xfrm>
          <a:prstGeom prst="rect">
            <a:avLst/>
          </a:prstGeom>
        </p:spPr>
      </p:pic>
      <p:pic>
        <p:nvPicPr>
          <p:cNvPr id="3" name="Picture 2">
            <a:extLst>
              <a:ext uri="{FF2B5EF4-FFF2-40B4-BE49-F238E27FC236}">
                <a16:creationId xmlns:a16="http://schemas.microsoft.com/office/drawing/2014/main" id="{C521FFF3-CEE2-0645-A1A3-7274CAF7A904}"/>
              </a:ext>
            </a:extLst>
          </p:cNvPr>
          <p:cNvPicPr>
            <a:picLocks noChangeAspect="1"/>
          </p:cNvPicPr>
          <p:nvPr/>
        </p:nvPicPr>
        <p:blipFill rotWithShape="1">
          <a:blip r:embed="rId4"/>
          <a:srcRect r="11956"/>
          <a:stretch/>
        </p:blipFill>
        <p:spPr>
          <a:xfrm>
            <a:off x="3276600" y="1463298"/>
            <a:ext cx="2057400" cy="2336800"/>
          </a:xfrm>
          <a:prstGeom prst="rect">
            <a:avLst/>
          </a:prstGeom>
        </p:spPr>
      </p:pic>
      <p:pic>
        <p:nvPicPr>
          <p:cNvPr id="5" name="Picture 4">
            <a:extLst>
              <a:ext uri="{FF2B5EF4-FFF2-40B4-BE49-F238E27FC236}">
                <a16:creationId xmlns:a16="http://schemas.microsoft.com/office/drawing/2014/main" id="{4725D718-B418-BC4B-867C-BDE1F8701607}"/>
              </a:ext>
            </a:extLst>
          </p:cNvPr>
          <p:cNvPicPr>
            <a:picLocks noChangeAspect="1"/>
          </p:cNvPicPr>
          <p:nvPr/>
        </p:nvPicPr>
        <p:blipFill rotWithShape="1">
          <a:blip r:embed="rId5"/>
          <a:srcRect l="21667" t="1232" r="41666" b="32492"/>
          <a:stretch/>
        </p:blipFill>
        <p:spPr>
          <a:xfrm>
            <a:off x="6148840" y="1468464"/>
            <a:ext cx="1939984" cy="2336800"/>
          </a:xfrm>
          <a:prstGeom prst="rect">
            <a:avLst/>
          </a:prstGeom>
        </p:spPr>
      </p:pic>
      <p:sp>
        <p:nvSpPr>
          <p:cNvPr id="6" name="TextBox 5">
            <a:extLst>
              <a:ext uri="{FF2B5EF4-FFF2-40B4-BE49-F238E27FC236}">
                <a16:creationId xmlns:a16="http://schemas.microsoft.com/office/drawing/2014/main" id="{A4F59599-F64D-E244-891E-6569A2A016F5}"/>
              </a:ext>
            </a:extLst>
          </p:cNvPr>
          <p:cNvSpPr txBox="1"/>
          <p:nvPr/>
        </p:nvSpPr>
        <p:spPr>
          <a:xfrm>
            <a:off x="609600" y="4038600"/>
            <a:ext cx="2056384" cy="646331"/>
          </a:xfrm>
          <a:prstGeom prst="rect">
            <a:avLst/>
          </a:prstGeom>
          <a:noFill/>
        </p:spPr>
        <p:txBody>
          <a:bodyPr wrap="square" rtlCol="0">
            <a:spAutoFit/>
          </a:bodyPr>
          <a:lstStyle/>
          <a:p>
            <a:pPr algn="ctr"/>
            <a:r>
              <a:rPr lang="en-US" b="1" dirty="0"/>
              <a:t>Loren </a:t>
            </a:r>
            <a:r>
              <a:rPr lang="en-US" b="1" dirty="0" err="1"/>
              <a:t>Terveen</a:t>
            </a:r>
            <a:endParaRPr lang="en-US" b="1" dirty="0"/>
          </a:p>
          <a:p>
            <a:pPr algn="ctr"/>
            <a:r>
              <a:rPr lang="en-US" b="1" dirty="0"/>
              <a:t>@UMN</a:t>
            </a:r>
          </a:p>
        </p:txBody>
      </p:sp>
      <p:sp>
        <p:nvSpPr>
          <p:cNvPr id="10" name="TextBox 9">
            <a:extLst>
              <a:ext uri="{FF2B5EF4-FFF2-40B4-BE49-F238E27FC236}">
                <a16:creationId xmlns:a16="http://schemas.microsoft.com/office/drawing/2014/main" id="{6D0E4915-9151-1A4D-88F3-E84A954A2156}"/>
              </a:ext>
            </a:extLst>
          </p:cNvPr>
          <p:cNvSpPr txBox="1"/>
          <p:nvPr/>
        </p:nvSpPr>
        <p:spPr>
          <a:xfrm>
            <a:off x="3353816" y="4038600"/>
            <a:ext cx="2056384" cy="646331"/>
          </a:xfrm>
          <a:prstGeom prst="rect">
            <a:avLst/>
          </a:prstGeom>
          <a:noFill/>
        </p:spPr>
        <p:txBody>
          <a:bodyPr wrap="square" rtlCol="0">
            <a:spAutoFit/>
          </a:bodyPr>
          <a:lstStyle/>
          <a:p>
            <a:pPr algn="ctr"/>
            <a:r>
              <a:rPr lang="en-US" b="1" dirty="0"/>
              <a:t>Bowen Yu</a:t>
            </a:r>
          </a:p>
          <a:p>
            <a:pPr algn="ctr"/>
            <a:r>
              <a:rPr lang="en-US" b="1" dirty="0"/>
              <a:t>@UMN</a:t>
            </a:r>
          </a:p>
        </p:txBody>
      </p:sp>
      <p:sp>
        <p:nvSpPr>
          <p:cNvPr id="11" name="TextBox 10">
            <a:extLst>
              <a:ext uri="{FF2B5EF4-FFF2-40B4-BE49-F238E27FC236}">
                <a16:creationId xmlns:a16="http://schemas.microsoft.com/office/drawing/2014/main" id="{87C71435-AE3E-994D-B78F-CF457C5814BD}"/>
              </a:ext>
            </a:extLst>
          </p:cNvPr>
          <p:cNvSpPr txBox="1"/>
          <p:nvPr/>
        </p:nvSpPr>
        <p:spPr>
          <a:xfrm>
            <a:off x="6173216" y="4050268"/>
            <a:ext cx="2056384" cy="646331"/>
          </a:xfrm>
          <a:prstGeom prst="rect">
            <a:avLst/>
          </a:prstGeom>
          <a:noFill/>
        </p:spPr>
        <p:txBody>
          <a:bodyPr wrap="square" rtlCol="0">
            <a:spAutoFit/>
          </a:bodyPr>
          <a:lstStyle/>
          <a:p>
            <a:pPr algn="ctr"/>
            <a:r>
              <a:rPr lang="en-US" b="1" dirty="0"/>
              <a:t>Aaron </a:t>
            </a:r>
            <a:r>
              <a:rPr lang="en-US" b="1" dirty="0" err="1"/>
              <a:t>Halfaker</a:t>
            </a:r>
            <a:endParaRPr lang="en-US" b="1" dirty="0"/>
          </a:p>
          <a:p>
            <a:pPr algn="ctr"/>
            <a:r>
              <a:rPr lang="en-US" b="1" dirty="0"/>
              <a:t>@WMF</a:t>
            </a:r>
          </a:p>
        </p:txBody>
      </p:sp>
      <p:pic>
        <p:nvPicPr>
          <p:cNvPr id="7" name="Picture 6">
            <a:extLst>
              <a:ext uri="{FF2B5EF4-FFF2-40B4-BE49-F238E27FC236}">
                <a16:creationId xmlns:a16="http://schemas.microsoft.com/office/drawing/2014/main" id="{699F3EC3-60B1-2441-A827-7FDFE2F3CD9D}"/>
              </a:ext>
            </a:extLst>
          </p:cNvPr>
          <p:cNvPicPr>
            <a:picLocks noChangeAspect="1"/>
          </p:cNvPicPr>
          <p:nvPr/>
        </p:nvPicPr>
        <p:blipFill>
          <a:blip r:embed="rId6"/>
          <a:stretch>
            <a:fillRect/>
          </a:stretch>
        </p:blipFill>
        <p:spPr>
          <a:xfrm>
            <a:off x="2819371" y="4934319"/>
            <a:ext cx="3125274" cy="1020167"/>
          </a:xfrm>
          <a:prstGeom prst="rect">
            <a:avLst/>
          </a:prstGeom>
        </p:spPr>
      </p:pic>
    </p:spTree>
    <p:extLst>
      <p:ext uri="{BB962C8B-B14F-4D97-AF65-F5344CB8AC3E}">
        <p14:creationId xmlns:p14="http://schemas.microsoft.com/office/powerpoint/2010/main" val="1035925607"/>
      </p:ext>
    </p:extLst>
  </p:cSld>
  <p:clrMapOvr>
    <a:masterClrMapping/>
  </p:clrMapOvr>
</p:sld>
</file>

<file path=ppt/theme/theme1.xml><?xml version="1.0" encoding="utf-8"?>
<a:theme xmlns:a="http://schemas.openxmlformats.org/drawingml/2006/main" name="Beam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Beamer</Template>
  <TotalTime>16898</TotalTime>
  <Words>5521</Words>
  <Application>Microsoft Macintosh PowerPoint</Application>
  <PresentationFormat>On-screen Show (4:3)</PresentationFormat>
  <Paragraphs>1038</Paragraphs>
  <Slides>90</Slides>
  <Notes>89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90</vt:i4>
      </vt:variant>
    </vt:vector>
  </HeadingPairs>
  <TitlesOfParts>
    <vt:vector size="94" baseType="lpstr">
      <vt:lpstr>Arial</vt:lpstr>
      <vt:lpstr>Calibri</vt:lpstr>
      <vt:lpstr>Times</vt:lpstr>
      <vt:lpstr>Beamer</vt:lpstr>
      <vt:lpstr>Value Sensitive Algorithm Design</vt:lpstr>
      <vt:lpstr>AI and Social Decision Making </vt:lpstr>
      <vt:lpstr>AI “rules the world”</vt:lpstr>
      <vt:lpstr>AI Development</vt:lpstr>
      <vt:lpstr>However</vt:lpstr>
      <vt:lpstr>Aversion of AI Algorithms </vt:lpstr>
      <vt:lpstr> Aversion of AI Algorithms </vt:lpstr>
      <vt:lpstr>Unintended Biases of AI Algorithms </vt:lpstr>
      <vt:lpstr>Unintended Biases of AI Algorithms </vt:lpstr>
      <vt:lpstr>Unintended Biases of AI Algorithms </vt:lpstr>
      <vt:lpstr>Biases Cause Negative Impacts </vt:lpstr>
      <vt:lpstr>Properties of Intelligent Systems</vt:lpstr>
      <vt:lpstr>Question</vt:lpstr>
      <vt:lpstr>Traditional Approach</vt:lpstr>
      <vt:lpstr>Problems of such process</vt:lpstr>
      <vt:lpstr>Our Approach: Value Sensitive Algorithm Design</vt:lpstr>
      <vt:lpstr>Our Approach: Value Sensitive Algorithm Design</vt:lpstr>
      <vt:lpstr>VSAD: 5-Step Approach</vt:lpstr>
      <vt:lpstr>Note</vt:lpstr>
      <vt:lpstr>Outline</vt:lpstr>
      <vt:lpstr>Outline</vt:lpstr>
      <vt:lpstr>Wikipedia</vt:lpstr>
      <vt:lpstr>WikiProjects</vt:lpstr>
      <vt:lpstr>WikiProjects</vt:lpstr>
      <vt:lpstr>WikiProjects</vt:lpstr>
      <vt:lpstr>The goal of the research </vt:lpstr>
      <vt:lpstr>Challenges</vt:lpstr>
      <vt:lpstr>Challenges</vt:lpstr>
      <vt:lpstr>Challenges</vt:lpstr>
      <vt:lpstr>Outline</vt:lpstr>
      <vt:lpstr>VSAD: 5-Step Approach</vt:lpstr>
      <vt:lpstr>VSAD: 5-Step Approach</vt:lpstr>
      <vt:lpstr>Step 1. Understand Stakeholders</vt:lpstr>
      <vt:lpstr>Step 1. Understand Stakeholders</vt:lpstr>
      <vt:lpstr>Step 1. Understand Stakeholders</vt:lpstr>
      <vt:lpstr>Step 1. Understand Stakeholders</vt:lpstr>
      <vt:lpstr>Step 1. Understand Stakeholders</vt:lpstr>
      <vt:lpstr>Step 1. Understand Stakeholders</vt:lpstr>
      <vt:lpstr>Step 1. Understand Stakeholders</vt:lpstr>
      <vt:lpstr>Step 1. Understand Stakeholders</vt:lpstr>
      <vt:lpstr>Step 1. Understand Stakeholders</vt:lpstr>
      <vt:lpstr>Step 1. Understand Stakeholders</vt:lpstr>
      <vt:lpstr>Step 1. Understand Stakeholders</vt:lpstr>
      <vt:lpstr>Step 1. Understand Stakeholders</vt:lpstr>
      <vt:lpstr>Step 1. Understand Stakeholders</vt:lpstr>
      <vt:lpstr>VSAD: 5-Step Approach</vt:lpstr>
      <vt:lpstr>Step 2. Algorithm Prototyping</vt:lpstr>
      <vt:lpstr>Step 2. Algorithm Prototyping</vt:lpstr>
      <vt:lpstr>Step 2. Algorithm Prototyping</vt:lpstr>
      <vt:lpstr>Step 2. Algorithm Prototyping</vt:lpstr>
      <vt:lpstr>VSAD: 5-Step Approach</vt:lpstr>
      <vt:lpstr>Step 3. Working with the community</vt:lpstr>
      <vt:lpstr>VSAD: 5-Step Approach</vt:lpstr>
      <vt:lpstr>Step 4. Iterative Refinement</vt:lpstr>
      <vt:lpstr>Step 4. Iterative Refinement</vt:lpstr>
      <vt:lpstr>VSAD: 5-Step Approach</vt:lpstr>
      <vt:lpstr>Step 5. AAI Evaluation</vt:lpstr>
      <vt:lpstr>Step 5. Acceptance Evaluation</vt:lpstr>
      <vt:lpstr>Step 5. Acceptance Evaluation</vt:lpstr>
      <vt:lpstr>Step 5. Acceptance Evaluation</vt:lpstr>
      <vt:lpstr>Step 5. Acceptance Evaluation</vt:lpstr>
      <vt:lpstr>Step 5. AAI Evaluation: Community Acceptance</vt:lpstr>
      <vt:lpstr>Step 5. Acceptance Evaluation</vt:lpstr>
      <vt:lpstr>Step 5. Acceptance Evaluation</vt:lpstr>
      <vt:lpstr>Step 5. AAI Evaluation</vt:lpstr>
      <vt:lpstr>Step 5. Accuracy Evaluation</vt:lpstr>
      <vt:lpstr>Step 5. Accuracy Evaluation</vt:lpstr>
      <vt:lpstr>Step 5. AAI Evaluation</vt:lpstr>
      <vt:lpstr>Step 5. Impacts on the Community</vt:lpstr>
      <vt:lpstr>Step 5. Impacts on the Community</vt:lpstr>
      <vt:lpstr>Step 5. Impacts on the Community</vt:lpstr>
      <vt:lpstr>Step 5. Impacts on the Community</vt:lpstr>
      <vt:lpstr>Step 5. Impacts on the Community</vt:lpstr>
      <vt:lpstr>Step 5. Impacts on the Community</vt:lpstr>
      <vt:lpstr>Step 5. Impacts on the Community</vt:lpstr>
      <vt:lpstr>Step 5. Impacts on the Community</vt:lpstr>
      <vt:lpstr>Step 5. Impacts on the Community</vt:lpstr>
      <vt:lpstr>Step 5. Impacts on the Community</vt:lpstr>
      <vt:lpstr>Step 5. Impacts on the Community</vt:lpstr>
      <vt:lpstr>Step 5. Impacts on the Community</vt:lpstr>
      <vt:lpstr>Step 5. AAI Evaluation</vt:lpstr>
      <vt:lpstr>Summary</vt:lpstr>
      <vt:lpstr>Outline</vt:lpstr>
      <vt:lpstr>Discussions</vt:lpstr>
      <vt:lpstr>Discussions</vt:lpstr>
      <vt:lpstr>Discussions</vt:lpstr>
      <vt:lpstr>Discussions</vt:lpstr>
      <vt:lpstr>Discussions</vt:lpstr>
      <vt:lpstr>Some Possible Directions</vt:lpstr>
      <vt:lpstr>Thank You!</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HaiyiZhu</dc:creator>
  <cp:lastModifiedBy>haiyi.zhu.cmu@gmail.com</cp:lastModifiedBy>
  <cp:revision>1823</cp:revision>
  <cp:lastPrinted>2018-06-26T04:27:31Z</cp:lastPrinted>
  <dcterms:created xsi:type="dcterms:W3CDTF">2014-01-17T19:26:47Z</dcterms:created>
  <dcterms:modified xsi:type="dcterms:W3CDTF">2018-06-26T04:27:38Z</dcterms:modified>
</cp:coreProperties>
</file>